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303" r:id="rId2"/>
    <p:sldId id="269" r:id="rId3"/>
    <p:sldId id="304" r:id="rId4"/>
    <p:sldId id="260" r:id="rId5"/>
    <p:sldId id="292" r:id="rId6"/>
    <p:sldId id="288" r:id="rId7"/>
    <p:sldId id="293" r:id="rId8"/>
    <p:sldId id="294" r:id="rId9"/>
    <p:sldId id="289" r:id="rId10"/>
    <p:sldId id="295" r:id="rId11"/>
    <p:sldId id="301" r:id="rId12"/>
    <p:sldId id="297" r:id="rId13"/>
    <p:sldId id="272" r:id="rId14"/>
    <p:sldId id="273" r:id="rId15"/>
    <p:sldId id="302" r:id="rId16"/>
    <p:sldId id="299" r:id="rId17"/>
    <p:sldId id="300" r:id="rId18"/>
    <p:sldId id="262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38FF"/>
    <a:srgbClr val="9C35F3"/>
    <a:srgbClr val="FF503F"/>
    <a:srgbClr val="FF5242"/>
    <a:srgbClr val="FF4D3B"/>
    <a:srgbClr val="E99E5D"/>
    <a:srgbClr val="00FA78"/>
    <a:srgbClr val="0070C0"/>
    <a:srgbClr val="0EA8FF"/>
    <a:srgbClr val="79B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5"/>
    <p:restoredTop sz="91692"/>
  </p:normalViewPr>
  <p:slideViewPr>
    <p:cSldViewPr snapToGrid="0" snapToObjects="1">
      <p:cViewPr varScale="1">
        <p:scale>
          <a:sx n="42" d="100"/>
          <a:sy n="42" d="100"/>
        </p:scale>
        <p:origin x="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033D-FBE9-284B-86ED-06331793FA83}" type="datetimeFigureOut">
              <a:rPr lang="en-US" smtClean="0"/>
              <a:t>12/9/17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F859B-9149-3446-B8FD-887FE7D08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54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2B19-1D18-CC48-A117-A10E6C83B73A}" type="datetimeFigureOut">
              <a:rPr lang="en-US" smtClean="0"/>
              <a:t>12/9/17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F0625-BD76-6249-BAEF-577EC350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2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92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91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 smtClean="0">
                <a:latin typeface="Kaiti TC" charset="-120"/>
                <a:ea typeface="Kaiti TC" charset="-120"/>
                <a:cs typeface="Kaiti TC" charset="-120"/>
              </a:rPr>
              <a:t>练习</a:t>
            </a:r>
            <a:r>
              <a:rPr lang="en-US" altLang="zh-CN" b="1" dirty="0" smtClean="0">
                <a:latin typeface="Kaiti TC" charset="-120"/>
                <a:ea typeface="Kaiti TC" charset="-120"/>
                <a:cs typeface="Kaiti TC" charset="-120"/>
              </a:rPr>
              <a:t>5: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12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11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91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40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0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52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5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5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75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43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0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5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6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7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35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3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49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9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12/9/17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5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4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55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flipgrid.com/vfgy7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1097280" y="784351"/>
            <a:ext cx="10058401" cy="3566162"/>
          </a:xfrm>
          <a:prstGeom prst="rect">
            <a:avLst/>
          </a:prstGeom>
        </p:spPr>
        <p:txBody>
          <a:bodyPr/>
          <a:lstStyle>
            <a:lvl1pPr>
              <a:defRPr b="1" spc="-100">
                <a:solidFill>
                  <a:schemeClr val="accent2"/>
                </a:solidFill>
              </a:defRPr>
            </a:lvl1pPr>
          </a:lstStyle>
          <a:p>
            <a:r>
              <a:rPr dirty="0"/>
              <a:t>Phase </a:t>
            </a:r>
            <a:r>
              <a:rPr lang="en-US" dirty="0" smtClean="0"/>
              <a:t>5</a:t>
            </a:r>
            <a:r>
              <a:rPr dirty="0" smtClean="0"/>
              <a:t>: </a:t>
            </a:r>
            <a:r>
              <a:rPr lang="en-US" dirty="0" smtClean="0"/>
              <a:t>Evaluate</a:t>
            </a:r>
            <a:endParaRPr dirty="0"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xfrm>
            <a:off x="1097280" y="4478528"/>
            <a:ext cx="10058401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Integrated Performance Assessment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68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92480" y="2061634"/>
            <a:ext cx="4937760" cy="4023359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charset="2"/>
              <a:buChar char="q"/>
            </a:pPr>
            <a:r>
              <a:rPr lang="zh-CN" altLang="en-US" sz="2800" b="1" dirty="0" smtClean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 和</a:t>
            </a:r>
            <a:r>
              <a:rPr lang="zh-CN" altLang="en-US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小米</a:t>
            </a:r>
            <a:r>
              <a:rPr lang="en-US" altLang="zh-CN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MI</a:t>
            </a:r>
            <a:r>
              <a:rPr lang="zh-CN" altLang="en-US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6</a:t>
            </a:r>
            <a:r>
              <a:rPr lang="zh-CN" altLang="en-US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手机比，华为</a:t>
            </a:r>
            <a:r>
              <a:rPr lang="en-US" altLang="zh-CN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Mate</a:t>
            </a:r>
            <a:r>
              <a:rPr lang="zh-CN" altLang="en-US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9</a:t>
            </a:r>
            <a:r>
              <a:rPr lang="zh-CN" altLang="en-US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手机具有下面哪个特点</a:t>
            </a:r>
            <a:r>
              <a:rPr lang="zh-CN" altLang="en-US" sz="2800" b="1" dirty="0" smtClean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？</a:t>
            </a:r>
            <a:endParaRPr lang="en-US" altLang="zh-CN" sz="2400" b="1" dirty="0">
              <a:solidFill>
                <a:schemeClr val="tx1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806958" lvl="1" indent="-514350">
              <a:buFont typeface="+mj-lt"/>
              <a:buAutoNum type="alphaLcParenR"/>
            </a:pPr>
            <a:r>
              <a:rPr lang="zh-CN" altLang="en-US" sz="2800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保护个人安全信息</a:t>
            </a:r>
            <a:endParaRPr lang="en-US" altLang="zh-CN" sz="2800" dirty="0">
              <a:solidFill>
                <a:schemeClr val="tx1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806958" lvl="1" indent="-514350">
              <a:buFont typeface="+mj-lt"/>
              <a:buAutoNum type="alphaLcParenR"/>
            </a:pPr>
            <a:r>
              <a:rPr lang="zh-CN" altLang="en-US" sz="2800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可以保护眼睛</a:t>
            </a:r>
            <a:endParaRPr lang="en-US" altLang="zh-CN" sz="2800" dirty="0">
              <a:solidFill>
                <a:schemeClr val="tx1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806958" lvl="1" indent="-514350">
              <a:buFont typeface="+mj-lt"/>
              <a:buAutoNum type="alphaLcParenR"/>
            </a:pPr>
            <a:r>
              <a:rPr lang="zh-CN" altLang="en-US" sz="2800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充电非常快</a:t>
            </a:r>
            <a:endParaRPr lang="en-US" altLang="zh-CN" sz="2800" dirty="0">
              <a:solidFill>
                <a:schemeClr val="tx1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806958" lvl="1" indent="-514350">
              <a:buFont typeface="+mj-lt"/>
              <a:buAutoNum type="alphaLcParenR"/>
            </a:pPr>
            <a:r>
              <a:rPr lang="zh-CN" altLang="en-US" sz="2800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设计时尚</a:t>
            </a:r>
            <a:endParaRPr lang="en-US" altLang="zh-CN" sz="2800" dirty="0">
              <a:solidFill>
                <a:schemeClr val="tx1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Heiti SC Light" charset="-122"/>
              <a:ea typeface="Heiti SC Light" charset="-122"/>
              <a:cs typeface="Heiti SC Light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7920" y="2036235"/>
            <a:ext cx="5440680" cy="402336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zh-CN" altLang="en-US" sz="2800" b="1" dirty="0" smtClean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 你认为小米</a:t>
            </a:r>
            <a:r>
              <a:rPr lang="en-US" altLang="zh-CN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MI</a:t>
            </a:r>
            <a:r>
              <a:rPr lang="zh-CN" altLang="en-US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6</a:t>
            </a:r>
            <a:r>
              <a:rPr lang="zh-CN" altLang="en-US" sz="2800" b="1" dirty="0" smtClean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手机最适合下面哪些人使用（多选）</a:t>
            </a:r>
            <a:r>
              <a:rPr lang="en-US" altLang="zh-CN" sz="2800" b="1" dirty="0" smtClean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?</a:t>
            </a:r>
            <a:r>
              <a:rPr lang="zh-CN" altLang="en-US" sz="2800" b="1" dirty="0" smtClean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 为什么？ </a:t>
            </a:r>
            <a:endParaRPr lang="en-US" altLang="zh-CN" b="1" dirty="0" smtClean="0">
              <a:solidFill>
                <a:schemeClr val="tx1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749808" lvl="1" indent="-457200">
              <a:buFont typeface="+mj-lt"/>
              <a:buAutoNum type="alphaLcParenR"/>
            </a:pPr>
            <a:r>
              <a:rPr lang="zh-CN" altLang="en-US" sz="2800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常常</a:t>
            </a:r>
            <a:r>
              <a:rPr lang="zh-CN" altLang="en-US" sz="2800" dirty="0" smtClean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出门</a:t>
            </a:r>
            <a:r>
              <a:rPr lang="zh-CN" altLang="en-US" sz="2800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旅游的人</a:t>
            </a:r>
            <a:endParaRPr lang="en-US" altLang="zh-CN" sz="2800" dirty="0">
              <a:solidFill>
                <a:schemeClr val="tx1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749808" lvl="1" indent="-457200">
              <a:buFont typeface="+mj-lt"/>
              <a:buAutoNum type="alphaLcParenR"/>
            </a:pPr>
            <a:r>
              <a:rPr lang="zh-CN" altLang="en-US" sz="2800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常常用网上银行的人</a:t>
            </a:r>
            <a:endParaRPr lang="en-US" altLang="zh-CN" sz="2800" dirty="0">
              <a:solidFill>
                <a:schemeClr val="tx1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749808" lvl="1" indent="-457200">
              <a:buFont typeface="+mj-lt"/>
              <a:buAutoNum type="alphaLcParenR"/>
            </a:pPr>
            <a:r>
              <a:rPr lang="zh-CN" altLang="en-US" sz="2800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长时间在手机上玩游戏的人</a:t>
            </a:r>
            <a:endParaRPr lang="en-US" altLang="zh-CN" sz="2800" dirty="0">
              <a:solidFill>
                <a:schemeClr val="tx1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749808" lvl="1" indent="-457200">
              <a:buFont typeface="+mj-lt"/>
              <a:buAutoNum type="alphaLcParenR"/>
            </a:pPr>
            <a:r>
              <a:rPr lang="zh-CN" altLang="en-US" sz="2800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长时间手机看电影的人</a:t>
            </a:r>
            <a:endParaRPr lang="en-US" altLang="zh-CN" sz="2800" dirty="0">
              <a:solidFill>
                <a:schemeClr val="tx1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749808" lvl="1" indent="-457200">
              <a:buFont typeface="+mj-lt"/>
              <a:buAutoNum type="alphaLcParenR"/>
            </a:pPr>
            <a:r>
              <a:rPr lang="zh-CN" altLang="en-US" sz="2800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喜欢在社交媒体上发照片的人</a:t>
            </a:r>
            <a:endParaRPr lang="en-US" altLang="zh-CN" sz="2800" dirty="0">
              <a:solidFill>
                <a:schemeClr val="tx1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小组讨论：最好的答案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3200" b="1" dirty="0" smtClean="0">
                <a:ea typeface="华文楷体"/>
                <a:cs typeface="华文楷体"/>
              </a:rPr>
              <a:t>Discussion: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Best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Answer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758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92480" y="2061634"/>
            <a:ext cx="4937760" cy="4023359"/>
          </a:xfrm>
        </p:spPr>
        <p:txBody>
          <a:bodyPr vert="horz" lIns="0" tIns="45720" rIns="0" bIns="45720" rtlCol="0">
            <a:normAutofit/>
          </a:bodyPr>
          <a:lstStyle/>
          <a:p>
            <a:pPr>
              <a:buFont typeface="Wingdings" charset="2"/>
              <a:buChar char="q"/>
            </a:pPr>
            <a:r>
              <a:rPr lang="zh-CN" altLang="en-US" sz="2800" b="1" dirty="0" smtClean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 和</a:t>
            </a:r>
            <a:r>
              <a:rPr lang="zh-CN" altLang="en-US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小米</a:t>
            </a:r>
            <a:r>
              <a:rPr lang="en-US" altLang="zh-CN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MI</a:t>
            </a:r>
            <a:r>
              <a:rPr lang="zh-CN" altLang="en-US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6</a:t>
            </a:r>
            <a:r>
              <a:rPr lang="zh-CN" altLang="en-US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手机比，华为</a:t>
            </a:r>
            <a:r>
              <a:rPr lang="en-US" altLang="zh-CN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Mate</a:t>
            </a:r>
            <a:r>
              <a:rPr lang="zh-CN" altLang="en-US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9</a:t>
            </a:r>
            <a:r>
              <a:rPr lang="zh-CN" altLang="en-US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手机具有下面哪个特点</a:t>
            </a:r>
            <a:r>
              <a:rPr lang="zh-CN" altLang="en-US" sz="2800" b="1" dirty="0" smtClean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？</a:t>
            </a:r>
            <a:endParaRPr lang="en-US" altLang="zh-CN" sz="2400" b="1" dirty="0">
              <a:solidFill>
                <a:schemeClr val="tx1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806958" lvl="1" indent="-514350">
              <a:buFont typeface="+mj-lt"/>
              <a:buAutoNum type="alphaLcParenR"/>
            </a:pPr>
            <a:r>
              <a:rPr lang="zh-CN" altLang="en-US" sz="2800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保护个人安全信息</a:t>
            </a:r>
            <a:endParaRPr lang="en-US" altLang="zh-CN" sz="2800" dirty="0">
              <a:solidFill>
                <a:schemeClr val="tx1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806958" lvl="1" indent="-514350">
              <a:buFont typeface="+mj-lt"/>
              <a:buAutoNum type="alphaLcParenR"/>
            </a:pPr>
            <a:r>
              <a:rPr lang="zh-CN" altLang="en-US" sz="2800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可以保护眼睛</a:t>
            </a:r>
            <a:endParaRPr lang="en-US" altLang="zh-CN" sz="2800" dirty="0">
              <a:solidFill>
                <a:schemeClr val="tx1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806958" lvl="1" indent="-514350">
              <a:buFont typeface="+mj-lt"/>
              <a:buAutoNum type="alphaLcParenR"/>
            </a:pPr>
            <a:r>
              <a:rPr lang="zh-CN" altLang="en-US" sz="2800" dirty="0">
                <a:solidFill>
                  <a:srgbClr val="FF0000"/>
                </a:solidFill>
                <a:latin typeface="Heiti SC Light" charset="-122"/>
                <a:ea typeface="Heiti SC Light" charset="-122"/>
                <a:cs typeface="Heiti SC Light" charset="-122"/>
              </a:rPr>
              <a:t>充电非常快</a:t>
            </a:r>
            <a:endParaRPr lang="en-US" altLang="zh-CN" sz="2800" dirty="0">
              <a:solidFill>
                <a:srgbClr val="FF0000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806958" lvl="1" indent="-514350">
              <a:buFont typeface="+mj-lt"/>
              <a:buAutoNum type="alphaLcParenR"/>
            </a:pPr>
            <a:r>
              <a:rPr lang="zh-CN" altLang="en-US" sz="2800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设计时尚</a:t>
            </a:r>
            <a:endParaRPr lang="en-US" altLang="zh-CN" sz="2800" dirty="0">
              <a:solidFill>
                <a:schemeClr val="tx1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0" indent="0">
              <a:buNone/>
            </a:pPr>
            <a:endParaRPr lang="en-US" sz="2800" b="1" dirty="0">
              <a:solidFill>
                <a:schemeClr val="tx1"/>
              </a:solidFill>
              <a:latin typeface="Heiti SC Light" charset="-122"/>
              <a:ea typeface="Heiti SC Light" charset="-122"/>
              <a:cs typeface="Heiti SC Light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17920" y="2036235"/>
            <a:ext cx="5440680" cy="402336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zh-CN" altLang="en-US" sz="2800" b="1" dirty="0" smtClean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 你认为小米</a:t>
            </a:r>
            <a:r>
              <a:rPr lang="en-US" altLang="zh-CN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MI</a:t>
            </a:r>
            <a:r>
              <a:rPr lang="zh-CN" altLang="en-US" sz="2800" b="1" dirty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6</a:t>
            </a:r>
            <a:r>
              <a:rPr lang="zh-CN" altLang="en-US" sz="2800" b="1" dirty="0" smtClean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手机最适合下面哪些人使用（多选）</a:t>
            </a:r>
            <a:r>
              <a:rPr lang="en-US" altLang="zh-CN" sz="2800" b="1" dirty="0" smtClean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?</a:t>
            </a:r>
            <a:r>
              <a:rPr lang="zh-CN" altLang="en-US" sz="2800" b="1" dirty="0" smtClean="0">
                <a:solidFill>
                  <a:schemeClr val="tx1"/>
                </a:solidFill>
                <a:latin typeface="Heiti SC Light" charset="-122"/>
                <a:ea typeface="Heiti SC Light" charset="-122"/>
                <a:cs typeface="Heiti SC Light" charset="-122"/>
              </a:rPr>
              <a:t> 为什么？ </a:t>
            </a:r>
            <a:endParaRPr lang="en-US" altLang="zh-CN" b="1" dirty="0" smtClean="0">
              <a:solidFill>
                <a:schemeClr val="tx1"/>
              </a:solidFill>
              <a:latin typeface="Kaiti TC" charset="-120"/>
              <a:ea typeface="Kaiti TC" charset="-120"/>
              <a:cs typeface="Kaiti TC" charset="-120"/>
            </a:endParaRPr>
          </a:p>
          <a:p>
            <a:pPr marL="749808" lvl="1" indent="-457200">
              <a:buFont typeface="+mj-lt"/>
              <a:buAutoNum type="alphaLcParenR"/>
            </a:pPr>
            <a:r>
              <a:rPr lang="zh-CN" altLang="en-US" sz="2800" dirty="0" smtClean="0">
                <a:latin typeface="Heiti SC Light" charset="-122"/>
                <a:ea typeface="Heiti SC Light" charset="-122"/>
                <a:cs typeface="Heiti SC Light" charset="-122"/>
              </a:rPr>
              <a:t>常常出门旅游</a:t>
            </a:r>
            <a:r>
              <a:rPr lang="zh-CN" altLang="en-US" sz="2800" dirty="0">
                <a:latin typeface="Heiti SC Light" charset="-122"/>
                <a:ea typeface="Heiti SC Light" charset="-122"/>
                <a:cs typeface="Heiti SC Light" charset="-122"/>
              </a:rPr>
              <a:t>的人</a:t>
            </a:r>
            <a:endParaRPr lang="en-US" altLang="zh-CN" sz="2800" dirty="0"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749808" lvl="1" indent="-457200">
              <a:buFont typeface="+mj-lt"/>
              <a:buAutoNum type="alphaLcParenR"/>
            </a:pPr>
            <a:r>
              <a:rPr lang="zh-CN" altLang="en-US" sz="2800" dirty="0" smtClean="0">
                <a:solidFill>
                  <a:srgbClr val="FF0000"/>
                </a:solidFill>
                <a:latin typeface="Heiti SC Light" charset="-122"/>
                <a:ea typeface="Heiti SC Light" charset="-122"/>
                <a:cs typeface="Heiti SC Light" charset="-122"/>
              </a:rPr>
              <a:t>常常用</a:t>
            </a:r>
            <a:r>
              <a:rPr lang="zh-CN" altLang="en-US" sz="2800" dirty="0">
                <a:solidFill>
                  <a:srgbClr val="FF0000"/>
                </a:solidFill>
                <a:latin typeface="Heiti SC Light" charset="-122"/>
                <a:ea typeface="Heiti SC Light" charset="-122"/>
                <a:cs typeface="Heiti SC Light" charset="-122"/>
              </a:rPr>
              <a:t>网上银行的人</a:t>
            </a:r>
            <a:endParaRPr lang="en-US" altLang="zh-CN" sz="2800" dirty="0">
              <a:solidFill>
                <a:srgbClr val="FF0000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749808" lvl="1" indent="-457200">
              <a:buFont typeface="+mj-lt"/>
              <a:buAutoNum type="alphaLcParenR"/>
            </a:pPr>
            <a:r>
              <a:rPr lang="zh-CN" altLang="en-US" sz="2800" dirty="0" smtClean="0">
                <a:latin typeface="Heiti SC Light" charset="-122"/>
                <a:ea typeface="Heiti SC Light" charset="-122"/>
                <a:cs typeface="Heiti SC Light" charset="-122"/>
              </a:rPr>
              <a:t>长时间在</a:t>
            </a:r>
            <a:r>
              <a:rPr lang="zh-CN" altLang="en-US" sz="2800" dirty="0">
                <a:latin typeface="Heiti SC Light" charset="-122"/>
                <a:ea typeface="Heiti SC Light" charset="-122"/>
                <a:cs typeface="Heiti SC Light" charset="-122"/>
              </a:rPr>
              <a:t>手机上玩游戏的人</a:t>
            </a:r>
            <a:endParaRPr lang="en-US" altLang="zh-CN" sz="2800" dirty="0"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749808" lvl="1" indent="-457200">
              <a:buFont typeface="+mj-lt"/>
              <a:buAutoNum type="alphaLcParenR"/>
            </a:pPr>
            <a:r>
              <a:rPr lang="zh-CN" altLang="en-US" sz="2800" dirty="0" smtClean="0">
                <a:latin typeface="Heiti SC Light" charset="-122"/>
                <a:ea typeface="Heiti SC Light" charset="-122"/>
                <a:cs typeface="Heiti SC Light" charset="-122"/>
              </a:rPr>
              <a:t>长时间手机</a:t>
            </a:r>
            <a:r>
              <a:rPr lang="zh-CN" altLang="en-US" sz="2800" dirty="0">
                <a:latin typeface="Heiti SC Light" charset="-122"/>
                <a:ea typeface="Heiti SC Light" charset="-122"/>
                <a:cs typeface="Heiti SC Light" charset="-122"/>
              </a:rPr>
              <a:t>看电影的人</a:t>
            </a:r>
            <a:endParaRPr lang="en-US" altLang="zh-CN" sz="2800" dirty="0"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749808" lvl="1" indent="-457200">
              <a:buFont typeface="+mj-lt"/>
              <a:buAutoNum type="alphaLcParenR"/>
            </a:pPr>
            <a:r>
              <a:rPr lang="zh-CN" altLang="en-US" sz="2800" dirty="0">
                <a:solidFill>
                  <a:srgbClr val="FF0000"/>
                </a:solidFill>
                <a:latin typeface="Heiti SC Light" charset="-122"/>
                <a:ea typeface="Heiti SC Light" charset="-122"/>
                <a:cs typeface="Heiti SC Light" charset="-122"/>
              </a:rPr>
              <a:t>喜欢在社交媒体上发照片的人</a:t>
            </a:r>
            <a:endParaRPr lang="en-US" altLang="zh-CN" sz="2800" dirty="0">
              <a:solidFill>
                <a:srgbClr val="FF0000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endParaRPr lang="en-US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小组讨论：最好的答案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3200" b="1" dirty="0" smtClean="0">
                <a:ea typeface="华文楷体"/>
                <a:cs typeface="华文楷体"/>
              </a:rPr>
              <a:t>Discussion: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Best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Answer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075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58" y="5637117"/>
            <a:ext cx="3164952" cy="7200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朋友圈  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👬</a:t>
            </a:r>
            <a:r>
              <a:rPr lang="zh-CN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👬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👬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67" y="541010"/>
            <a:ext cx="5147473" cy="500903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9" y="8865"/>
            <a:ext cx="5135863" cy="5552286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33" y="8865"/>
            <a:ext cx="5031694" cy="523280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7270847" y="5616525"/>
            <a:ext cx="2603716" cy="720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网红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10" y="5698468"/>
            <a:ext cx="1176686" cy="569364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7645000" y="2785008"/>
            <a:ext cx="2070500" cy="457200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/>
          <p:cNvSpPr/>
          <p:nvPr/>
        </p:nvSpPr>
        <p:spPr>
          <a:xfrm>
            <a:off x="1409700" y="2541676"/>
            <a:ext cx="3403600" cy="4719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rame 26"/>
          <p:cNvSpPr/>
          <p:nvPr/>
        </p:nvSpPr>
        <p:spPr>
          <a:xfrm>
            <a:off x="1409700" y="3057255"/>
            <a:ext cx="4085936" cy="570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571" y="1743670"/>
            <a:ext cx="9769818" cy="4555066"/>
          </a:xfrm>
        </p:spPr>
        <p:txBody>
          <a:bodyPr>
            <a:normAutofit lnSpcReduction="10000"/>
          </a:bodyPr>
          <a:lstStyle/>
          <a:p>
            <a:r>
              <a:rPr lang="en-US" altLang="zh-CN" sz="2600" dirty="0" smtClean="0">
                <a:latin typeface="STKaiti" charset="-122"/>
                <a:ea typeface="STKaiti" charset="-122"/>
                <a:cs typeface="STKaiti" charset="-122"/>
              </a:rPr>
              <a:t>1.</a:t>
            </a:r>
            <a:r>
              <a:rPr lang="zh-CN" altLang="en-US" sz="2600" dirty="0" smtClean="0">
                <a:latin typeface="STKaiti" charset="-122"/>
                <a:ea typeface="STKaiti" charset="-122"/>
                <a:cs typeface="STKaiti" charset="-122"/>
              </a:rPr>
              <a:t> 看</a:t>
            </a:r>
            <a:r>
              <a:rPr lang="zh-CN" altLang="en-US" sz="2600" dirty="0">
                <a:latin typeface="STKaiti" charset="-122"/>
                <a:ea typeface="STKaiti" charset="-122"/>
                <a:cs typeface="STKaiti" charset="-122"/>
              </a:rPr>
              <a:t>了朋友圈和网红</a:t>
            </a:r>
            <a:r>
              <a:rPr lang="zh-CN" altLang="en-US" sz="2600" dirty="0" smtClean="0">
                <a:latin typeface="STKaiti" charset="-122"/>
                <a:ea typeface="STKaiti" charset="-122"/>
                <a:cs typeface="STKaiti" charset="-122"/>
              </a:rPr>
              <a:t>的两个广告以后，跟你的小组讨论一下，你觉得哪个</a:t>
            </a:r>
            <a:r>
              <a:rPr lang="zh-CN" altLang="en-US" sz="2600" dirty="0">
                <a:latin typeface="STKaiti" charset="-122"/>
                <a:ea typeface="STKaiti" charset="-122"/>
                <a:cs typeface="STKaiti" charset="-122"/>
              </a:rPr>
              <a:t>手机的</a:t>
            </a:r>
            <a:r>
              <a:rPr lang="zh-CN" altLang="en-US" sz="2600" b="1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性价比</a:t>
            </a:r>
            <a:r>
              <a:rPr lang="zh-CN" altLang="en-US" sz="2600" dirty="0">
                <a:latin typeface="STKaiti" charset="-122"/>
                <a:ea typeface="STKaiti" charset="-122"/>
                <a:cs typeface="STKaiti" charset="-122"/>
              </a:rPr>
              <a:t>高</a:t>
            </a:r>
            <a:r>
              <a:rPr lang="zh-CN" altLang="en-US" sz="2600" dirty="0" smtClean="0">
                <a:latin typeface="STKaiti" charset="-122"/>
                <a:ea typeface="STKaiti" charset="-122"/>
                <a:cs typeface="STKaiti" charset="-122"/>
              </a:rPr>
              <a:t>？</a:t>
            </a:r>
            <a:endParaRPr lang="en-US" altLang="zh-CN" sz="2600" dirty="0" smtClean="0">
              <a:latin typeface="STKaiti" charset="-122"/>
              <a:ea typeface="STKaiti" charset="-122"/>
              <a:cs typeface="STKaiti" charset="-122"/>
            </a:endParaRPr>
          </a:p>
          <a:p>
            <a:r>
              <a:rPr lang="en-US" altLang="zh-CN" sz="2600" dirty="0" smtClean="0">
                <a:latin typeface="STKaiti" charset="-122"/>
                <a:ea typeface="STKaiti" charset="-122"/>
                <a:cs typeface="STKaiti" charset="-122"/>
              </a:rPr>
              <a:t>2.</a:t>
            </a:r>
            <a:r>
              <a:rPr lang="zh-CN" altLang="en-US" sz="2600" dirty="0" smtClean="0">
                <a:latin typeface="STKaiti" charset="-122"/>
                <a:ea typeface="STKaiti" charset="-122"/>
                <a:cs typeface="STKaiti" charset="-122"/>
              </a:rPr>
              <a:t> 你的理由是什么？除了价格以外，你至少需要说出两个原因。</a:t>
            </a:r>
            <a:endParaRPr lang="en-US" altLang="zh-CN" sz="2600" dirty="0" smtClean="0">
              <a:latin typeface="STKaiti" charset="-122"/>
              <a:ea typeface="STKaiti" charset="-122"/>
              <a:cs typeface="STKaiti" charset="-122"/>
            </a:endParaRPr>
          </a:p>
          <a:p>
            <a:pPr lvl="4">
              <a:buFont typeface="Wingdings" charset="2"/>
              <a:buChar char="q"/>
            </a:pPr>
            <a:r>
              <a:rPr lang="zh-CN" altLang="en-US" sz="2600" dirty="0" smtClean="0">
                <a:latin typeface="STKaiti" charset="-122"/>
                <a:ea typeface="STKaiti" charset="-122"/>
                <a:cs typeface="STKaiti" charset="-122"/>
              </a:rPr>
              <a:t> 内存</a:t>
            </a:r>
            <a:endParaRPr lang="en-US" altLang="zh-CN" sz="2600" dirty="0" smtClean="0">
              <a:latin typeface="STKaiti" charset="-122"/>
              <a:ea typeface="STKaiti" charset="-122"/>
              <a:cs typeface="STKaiti" charset="-122"/>
            </a:endParaRPr>
          </a:p>
          <a:p>
            <a:pPr lvl="4">
              <a:buFont typeface="Wingdings" charset="2"/>
              <a:buChar char="q"/>
            </a:pPr>
            <a:r>
              <a:rPr lang="zh-CN" altLang="en-US" sz="2600" dirty="0" smtClean="0">
                <a:latin typeface="STKaiti" charset="-122"/>
                <a:ea typeface="STKaiti" charset="-122"/>
                <a:cs typeface="STKaiti" charset="-122"/>
              </a:rPr>
              <a:t> 屏幕</a:t>
            </a:r>
            <a:endParaRPr lang="en-US" altLang="zh-CN" sz="2600" dirty="0" smtClean="0">
              <a:latin typeface="STKaiti" charset="-122"/>
              <a:ea typeface="STKaiti" charset="-122"/>
              <a:cs typeface="STKaiti" charset="-122"/>
            </a:endParaRPr>
          </a:p>
          <a:p>
            <a:pPr lvl="4">
              <a:buFont typeface="Wingdings" charset="2"/>
              <a:buChar char="q"/>
            </a:pPr>
            <a:r>
              <a:rPr lang="zh-CN" altLang="en-US" sz="2600" dirty="0" smtClean="0">
                <a:latin typeface="STKaiti" charset="-122"/>
                <a:ea typeface="STKaiti" charset="-122"/>
                <a:cs typeface="STKaiti" charset="-122"/>
              </a:rPr>
              <a:t> 电池</a:t>
            </a:r>
            <a:endParaRPr lang="en-US" altLang="zh-CN" sz="2600" dirty="0" smtClean="0">
              <a:latin typeface="STKaiti" charset="-122"/>
              <a:ea typeface="STKaiti" charset="-122"/>
              <a:cs typeface="STKaiti" charset="-122"/>
            </a:endParaRPr>
          </a:p>
          <a:p>
            <a:pPr lvl="4">
              <a:buFont typeface="Wingdings" charset="2"/>
              <a:buChar char="q"/>
            </a:pPr>
            <a:r>
              <a:rPr lang="zh-CN" altLang="en-US" sz="2600" dirty="0" smtClean="0">
                <a:latin typeface="STKaiti" charset="-122"/>
                <a:ea typeface="STKaiti" charset="-122"/>
                <a:cs typeface="STKaiti" charset="-122"/>
              </a:rPr>
              <a:t> 拍照</a:t>
            </a:r>
            <a:endParaRPr lang="en-US" altLang="zh-CN" sz="2600" dirty="0" smtClean="0">
              <a:latin typeface="STKaiti" charset="-122"/>
              <a:ea typeface="STKaiti" charset="-122"/>
              <a:cs typeface="STKaiti" charset="-122"/>
            </a:endParaRPr>
          </a:p>
          <a:p>
            <a:pPr lvl="4">
              <a:buFont typeface="Wingdings" charset="2"/>
              <a:buChar char="q"/>
            </a:pPr>
            <a:r>
              <a:rPr lang="zh-CN" altLang="en-US" sz="2600" dirty="0" smtClean="0">
                <a:latin typeface="STKaiti" charset="-122"/>
                <a:ea typeface="STKaiti" charset="-122"/>
                <a:cs typeface="STKaiti" charset="-122"/>
              </a:rPr>
              <a:t> 安全</a:t>
            </a:r>
            <a:endParaRPr lang="en-US" altLang="zh-CN" sz="2600" dirty="0" smtClean="0">
              <a:latin typeface="STKaiti" charset="-122"/>
              <a:ea typeface="STKaiti" charset="-122"/>
              <a:cs typeface="STKaiti" charset="-122"/>
            </a:endParaRPr>
          </a:p>
          <a:p>
            <a:r>
              <a:rPr lang="en-US" altLang="zh-CN" sz="2600" dirty="0" smtClean="0">
                <a:latin typeface="STKaiti" charset="-122"/>
                <a:ea typeface="STKaiti" charset="-122"/>
                <a:cs typeface="STKaiti" charset="-122"/>
              </a:rPr>
              <a:t>3.</a:t>
            </a:r>
            <a:r>
              <a:rPr lang="zh-CN" altLang="en-US" sz="2600" dirty="0" smtClean="0">
                <a:latin typeface="STKaiti" charset="-122"/>
                <a:ea typeface="STKaiti" charset="-122"/>
                <a:cs typeface="STKaiti" charset="-122"/>
              </a:rPr>
              <a:t> 讨论以后，请你拍一个录像，把自己的想法和小组里别的同学的看法进行总结，放到</a:t>
            </a:r>
            <a:r>
              <a:rPr lang="en-US" altLang="zh-CN" sz="2600" dirty="0" err="1" smtClean="0">
                <a:latin typeface="STKaiti" charset="-122"/>
                <a:ea typeface="STKaiti" charset="-122"/>
                <a:cs typeface="STKaiti" charset="-122"/>
              </a:rPr>
              <a:t>Flipgrid</a:t>
            </a:r>
            <a:r>
              <a:rPr lang="zh-CN" altLang="en-US" sz="2600" dirty="0" smtClean="0">
                <a:latin typeface="STKaiti" charset="-122"/>
                <a:ea typeface="STKaiti" charset="-122"/>
                <a:cs typeface="STKaiti" charset="-122"/>
              </a:rPr>
              <a:t>上去，注意要说得比较流利，有说服力，时间</a:t>
            </a:r>
            <a:r>
              <a:rPr lang="en-US" altLang="zh-CN" sz="2600" dirty="0" smtClean="0">
                <a:latin typeface="STKaiti" charset="-122"/>
                <a:ea typeface="STKaiti" charset="-122"/>
                <a:cs typeface="STKaiti" charset="-122"/>
              </a:rPr>
              <a:t>2-3</a:t>
            </a:r>
            <a:r>
              <a:rPr lang="zh-CN" altLang="en-US" sz="2600" dirty="0" smtClean="0">
                <a:latin typeface="STKaiti" charset="-122"/>
                <a:ea typeface="STKaiti" charset="-122"/>
                <a:cs typeface="STKaiti" charset="-122"/>
              </a:rPr>
              <a:t>分钟。</a:t>
            </a:r>
            <a:r>
              <a:rPr lang="en-US" sz="2600" u="sng" dirty="0">
                <a:latin typeface="STKaiti" charset="-122"/>
                <a:ea typeface="STKaiti" charset="-122"/>
                <a:cs typeface="STKaiti" charset="-122"/>
                <a:hlinkClick r:id="rId3"/>
              </a:rPr>
              <a:t> </a:t>
            </a:r>
            <a:r>
              <a:rPr lang="en-US" altLang="zh-CN" sz="2600" u="sng" dirty="0" smtClean="0">
                <a:latin typeface="STKaiti" charset="-122"/>
                <a:ea typeface="STKaiti" charset="-122"/>
                <a:cs typeface="STKaiti" charset="-122"/>
                <a:hlinkClick r:id="rId3"/>
              </a:rPr>
              <a:t>(http://</a:t>
            </a:r>
            <a:r>
              <a:rPr lang="en-US" sz="2600" u="sng" dirty="0" smtClean="0">
                <a:latin typeface="STKaiti" charset="-122"/>
                <a:ea typeface="STKaiti" charset="-122"/>
                <a:cs typeface="STKaiti" charset="-122"/>
                <a:hlinkClick r:id="rId3"/>
              </a:rPr>
              <a:t>flipgrid.com/vfgy7om</a:t>
            </a:r>
            <a:r>
              <a:rPr lang="en-US" altLang="zh-CN" sz="2600" dirty="0" smtClean="0">
                <a:latin typeface="STKaiti" charset="-122"/>
                <a:ea typeface="STKaiti" charset="-122"/>
                <a:cs typeface="STKaiti" charset="-122"/>
              </a:rPr>
              <a:t>,</a:t>
            </a:r>
            <a:r>
              <a:rPr lang="zh-CN" altLang="en-US" sz="2600" dirty="0" smtClean="0"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en-US" altLang="zh-CN" sz="2600" dirty="0">
                <a:latin typeface="STKaiti" charset="-122"/>
                <a:ea typeface="STKaiti" charset="-122"/>
                <a:cs typeface="STKaiti" charset="-122"/>
              </a:rPr>
              <a:t>c</a:t>
            </a:r>
            <a:r>
              <a:rPr lang="en-US" altLang="zh-CN" sz="2600" dirty="0" smtClean="0">
                <a:latin typeface="STKaiti" charset="-122"/>
                <a:ea typeface="STKaiti" charset="-122"/>
                <a:cs typeface="STKaiti" charset="-122"/>
              </a:rPr>
              <a:t>ode:</a:t>
            </a:r>
            <a:r>
              <a:rPr lang="zh-CN" altLang="en-US" sz="2600" dirty="0" smtClean="0">
                <a:latin typeface="STKaiti" charset="-122"/>
                <a:ea typeface="STKaiti" charset="-122"/>
                <a:cs typeface="STKaiti" charset="-122"/>
              </a:rPr>
              <a:t> </a:t>
            </a:r>
            <a:r>
              <a:rPr lang="en-US" sz="2600" dirty="0" smtClean="0">
                <a:latin typeface="STKaiti" charset="-122"/>
                <a:ea typeface="STKaiti" charset="-122"/>
                <a:cs typeface="STKaiti" charset="-122"/>
              </a:rPr>
              <a:t>vfgy7om</a:t>
            </a:r>
            <a:r>
              <a:rPr lang="en-US" altLang="zh-CN" sz="2600" dirty="0" smtClean="0">
                <a:latin typeface="STKaiti" charset="-122"/>
                <a:ea typeface="STKaiti" charset="-122"/>
                <a:cs typeface="STKaiti" charset="-122"/>
              </a:rPr>
              <a:t>)</a:t>
            </a:r>
            <a:endParaRPr lang="en-US" sz="2600" dirty="0">
              <a:latin typeface="STKaiti" charset="-122"/>
              <a:ea typeface="STKaiti" charset="-122"/>
              <a:cs typeface="STKaiti" charset="-122"/>
            </a:endParaRPr>
          </a:p>
          <a:p>
            <a:endParaRPr lang="en-US" dirty="0"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小组讨论：对比两个手机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3200" b="1" dirty="0" smtClean="0">
                <a:ea typeface="华文楷体"/>
                <a:cs typeface="华文楷体"/>
              </a:rPr>
              <a:t>Discussion: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Compare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the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Two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Mobile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Phones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10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490987"/>
              </p:ext>
            </p:extLst>
          </p:nvPr>
        </p:nvGraphicFramePr>
        <p:xfrm>
          <a:off x="6527520" y="2270463"/>
          <a:ext cx="5190108" cy="3713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52"/>
                <a:gridCol w="1210960"/>
                <a:gridCol w="1410769"/>
                <a:gridCol w="1471127"/>
              </a:tblGrid>
              <a:tr h="8728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600" dirty="0">
                        <a:latin typeface="Heiti SC Light" charset="-122"/>
                        <a:ea typeface="Heiti SC Light" charset="-122"/>
                        <a:cs typeface="Heiti SC Light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600" dirty="0" smtClean="0">
                          <a:latin typeface="Heiti SC Light" charset="-122"/>
                          <a:ea typeface="Heiti SC Light" charset="-122"/>
                          <a:cs typeface="Heiti SC Light" charset="-122"/>
                        </a:rPr>
                        <a:t>小米</a:t>
                      </a:r>
                      <a:r>
                        <a:rPr lang="en-US" altLang="zh-CN" sz="1600" dirty="0" smtClean="0">
                          <a:latin typeface="Heiti SC Light" charset="-122"/>
                          <a:ea typeface="Heiti SC Light" charset="-122"/>
                          <a:cs typeface="Heiti SC Light" charset="-122"/>
                        </a:rPr>
                        <a:t>MI</a:t>
                      </a:r>
                      <a:r>
                        <a:rPr lang="zh-CN" altLang="en-US" sz="1600" dirty="0" smtClean="0">
                          <a:latin typeface="Heiti SC Light" charset="-122"/>
                          <a:ea typeface="Heiti SC Light" charset="-122"/>
                          <a:cs typeface="Heiti SC Light" charset="-122"/>
                        </a:rPr>
                        <a:t> </a:t>
                      </a:r>
                      <a:r>
                        <a:rPr lang="en-US" altLang="zh-CN" sz="1600" dirty="0" smtClean="0">
                          <a:latin typeface="Heiti SC Light" charset="-122"/>
                          <a:ea typeface="Heiti SC Light" charset="-122"/>
                          <a:cs typeface="Heiti SC Light" charset="-122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600" dirty="0" smtClean="0">
                          <a:latin typeface="Heiti SC Light" charset="-122"/>
                          <a:ea typeface="Heiti SC Light" charset="-122"/>
                          <a:cs typeface="Heiti SC Light" charset="-122"/>
                        </a:rPr>
                        <a:t>（朋友圈）</a:t>
                      </a:r>
                      <a:endParaRPr lang="en-US" sz="1600" dirty="0">
                        <a:latin typeface="Heiti SC Light" charset="-122"/>
                        <a:ea typeface="Heiti SC Light" charset="-122"/>
                        <a:cs typeface="Heiti SC Light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600" dirty="0" smtClean="0">
                          <a:latin typeface="Heiti SC Light" charset="-122"/>
                          <a:ea typeface="Heiti SC Light" charset="-122"/>
                          <a:cs typeface="Heiti SC Light" charset="-122"/>
                        </a:rPr>
                        <a:t>华为</a:t>
                      </a:r>
                      <a:r>
                        <a:rPr lang="en-US" altLang="zh-CN" sz="1600" dirty="0" smtClean="0">
                          <a:latin typeface="Heiti SC Light" charset="-122"/>
                          <a:ea typeface="Heiti SC Light" charset="-122"/>
                          <a:cs typeface="Heiti SC Light" charset="-122"/>
                        </a:rPr>
                        <a:t>Mate</a:t>
                      </a:r>
                      <a:r>
                        <a:rPr lang="zh-CN" altLang="en-US" sz="1600" dirty="0" smtClean="0">
                          <a:latin typeface="Heiti SC Light" charset="-122"/>
                          <a:ea typeface="Heiti SC Light" charset="-122"/>
                          <a:cs typeface="Heiti SC Light" charset="-122"/>
                        </a:rPr>
                        <a:t> </a:t>
                      </a:r>
                      <a:r>
                        <a:rPr lang="en-US" altLang="zh-CN" sz="1600" dirty="0" smtClean="0">
                          <a:latin typeface="Heiti SC Light" charset="-122"/>
                          <a:ea typeface="Heiti SC Light" charset="-122"/>
                          <a:cs typeface="Heiti SC Light" charset="-122"/>
                        </a:rPr>
                        <a:t>9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600" dirty="0" smtClean="0">
                          <a:latin typeface="Heiti SC Light" charset="-122"/>
                          <a:ea typeface="Heiti SC Light" charset="-122"/>
                          <a:cs typeface="Heiti SC Light" charset="-122"/>
                        </a:rPr>
                        <a:t>（网红）</a:t>
                      </a:r>
                      <a:endParaRPr lang="en-US" sz="1600" dirty="0">
                        <a:latin typeface="Heiti SC Light" charset="-122"/>
                        <a:ea typeface="Heiti SC Light" charset="-122"/>
                        <a:cs typeface="Heiti SC Light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Heiti SC Light" charset="-122"/>
                          <a:ea typeface="Heiti SC Light" charset="-122"/>
                          <a:cs typeface="Heiti SC Light" charset="-122"/>
                        </a:rPr>
                        <a:t>你怎么知道？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Heiti SC Light" charset="-122"/>
                        <a:ea typeface="Heiti SC Light" charset="-122"/>
                        <a:cs typeface="Heiti SC Light" charset="-122"/>
                      </a:endParaRPr>
                    </a:p>
                  </a:txBody>
                  <a:tcPr anchor="ctr"/>
                </a:tc>
              </a:tr>
              <a:tr h="7169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Jingle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579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600" dirty="0" smtClean="0">
                          <a:latin typeface="Heiti SC Light" charset="-122"/>
                          <a:ea typeface="Heiti SC Light" charset="-122"/>
                          <a:cs typeface="Heiti SC Light" charset="-122"/>
                        </a:rPr>
                        <a:t>嘉懿</a:t>
                      </a:r>
                      <a:endParaRPr lang="en-US" sz="1600" dirty="0">
                        <a:latin typeface="Heiti SC Light" charset="-122"/>
                        <a:ea typeface="Heiti SC Light" charset="-122"/>
                        <a:cs typeface="Heiti SC Light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7186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Pei-Chia Chen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  <a:tr h="825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600" dirty="0" smtClean="0">
                          <a:latin typeface="Heiti SC Light" charset="-122"/>
                          <a:ea typeface="Heiti SC Light" charset="-122"/>
                          <a:cs typeface="Heiti SC Light" charset="-122"/>
                        </a:rPr>
                        <a:t>（周）婧</a:t>
                      </a:r>
                      <a:endParaRPr lang="en-US" sz="1600" dirty="0">
                        <a:latin typeface="Heiti SC Light" charset="-122"/>
                        <a:ea typeface="Heiti SC Light" charset="-122"/>
                        <a:cs typeface="Heiti SC Light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27885" y="321732"/>
            <a:ext cx="3057906" cy="340823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 w="730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98" y="1580211"/>
            <a:ext cx="1320403" cy="4953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01" y="3152672"/>
            <a:ext cx="643840" cy="651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3" y="351150"/>
            <a:ext cx="2295617" cy="33269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56" y="3155623"/>
            <a:ext cx="631834" cy="643892"/>
          </a:xfrm>
          <a:prstGeom prst="rect">
            <a:avLst/>
          </a:prstGeom>
        </p:spPr>
      </p:pic>
      <p:pic>
        <p:nvPicPr>
          <p:cNvPr id="21" name="Content Placeholder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58" y="2939276"/>
            <a:ext cx="2423870" cy="24988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35" y="5010365"/>
            <a:ext cx="463639" cy="188259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572846" y="266826"/>
            <a:ext cx="5265420" cy="1313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读评论，做推断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Infer from Comments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77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58368" lvl="3" indent="0">
              <a:lnSpc>
                <a:spcPct val="150000"/>
              </a:lnSpc>
              <a:buNone/>
            </a:pPr>
            <a:r>
              <a:rPr lang="zh-CN" altLang="en-US" sz="3800" b="1" dirty="0">
                <a:solidFill>
                  <a:srgbClr val="002060"/>
                </a:solidFill>
                <a:latin typeface="Kaiti TC" charset="-120"/>
                <a:ea typeface="Kaiti TC" charset="-120"/>
                <a:cs typeface="Kaiti TC" charset="-120"/>
              </a:rPr>
              <a:t>请你读嘉懿对小米</a:t>
            </a:r>
            <a:r>
              <a:rPr lang="en-US" altLang="zh-CN" sz="3800" b="1" dirty="0">
                <a:solidFill>
                  <a:srgbClr val="002060"/>
                </a:solidFill>
                <a:latin typeface="Kaiti TC" charset="-120"/>
                <a:ea typeface="Kaiti TC" charset="-120"/>
                <a:cs typeface="Kaiti TC" charset="-120"/>
              </a:rPr>
              <a:t>MI</a:t>
            </a:r>
            <a:r>
              <a:rPr lang="zh-CN" altLang="en-US" sz="3800" b="1" dirty="0">
                <a:solidFill>
                  <a:srgbClr val="002060"/>
                </a:solidFill>
                <a:latin typeface="Kaiti TC" charset="-120"/>
                <a:ea typeface="Kaiti TC" charset="-120"/>
                <a:cs typeface="Kaiti TC" charset="-120"/>
              </a:rPr>
              <a:t> </a:t>
            </a:r>
            <a:r>
              <a:rPr lang="en-US" altLang="zh-CN" sz="3800" b="1" dirty="0">
                <a:solidFill>
                  <a:srgbClr val="002060"/>
                </a:solidFill>
                <a:latin typeface="Kaiti TC" charset="-120"/>
                <a:ea typeface="Kaiti TC" charset="-120"/>
                <a:cs typeface="Kaiti TC" charset="-120"/>
              </a:rPr>
              <a:t>6</a:t>
            </a:r>
            <a:r>
              <a:rPr lang="zh-CN" altLang="en-US" sz="3800" b="1" dirty="0">
                <a:solidFill>
                  <a:srgbClr val="002060"/>
                </a:solidFill>
                <a:latin typeface="Kaiti TC" charset="-120"/>
                <a:ea typeface="Kaiti TC" charset="-120"/>
                <a:cs typeface="Kaiti TC" charset="-120"/>
              </a:rPr>
              <a:t>的评论，你觉得她的态度最有可能是什么</a:t>
            </a:r>
            <a:r>
              <a:rPr lang="zh-CN" altLang="en-US" sz="3800" b="1" dirty="0" smtClean="0">
                <a:solidFill>
                  <a:srgbClr val="002060"/>
                </a:solidFill>
                <a:latin typeface="Kaiti TC" charset="-120"/>
                <a:ea typeface="Kaiti TC" charset="-120"/>
                <a:cs typeface="Kaiti TC" charset="-120"/>
              </a:rPr>
              <a:t>？</a:t>
            </a:r>
            <a:endParaRPr lang="en-US" altLang="zh-CN" sz="3800" b="1" dirty="0" smtClean="0">
              <a:solidFill>
                <a:srgbClr val="002060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1115568" lvl="3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4800" b="1" dirty="0" smtClean="0">
                <a:latin typeface="Heiti SC Light" charset="-122"/>
                <a:ea typeface="Heiti SC Light" charset="-122"/>
                <a:cs typeface="Heiti SC Light" charset="-122"/>
              </a:rPr>
              <a:t>因为喜欢，所以一定买</a:t>
            </a:r>
            <a:endParaRPr lang="en-US" altLang="zh-CN" sz="4800" b="1" dirty="0" smtClean="0"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1115568" lvl="3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4800" b="1" dirty="0" smtClean="0">
                <a:latin typeface="Heiti SC Light" charset="-122"/>
                <a:ea typeface="Heiti SC Light" charset="-122"/>
                <a:cs typeface="Heiti SC Light" charset="-122"/>
              </a:rPr>
              <a:t>因为不喜欢</a:t>
            </a:r>
            <a:r>
              <a:rPr lang="zh-CN" altLang="en-US" sz="4800" b="1" dirty="0">
                <a:latin typeface="Heiti SC Light" charset="-122"/>
                <a:ea typeface="Heiti SC Light" charset="-122"/>
                <a:cs typeface="Heiti SC Light" charset="-122"/>
              </a:rPr>
              <a:t>，所以</a:t>
            </a:r>
            <a:r>
              <a:rPr lang="zh-CN" altLang="en-US" sz="4800" b="1" dirty="0" smtClean="0">
                <a:latin typeface="Heiti SC Light" charset="-122"/>
                <a:ea typeface="Heiti SC Light" charset="-122"/>
                <a:cs typeface="Heiti SC Light" charset="-122"/>
              </a:rPr>
              <a:t>一定不买</a:t>
            </a:r>
            <a:endParaRPr lang="en-US" altLang="zh-CN" sz="4800" b="1" dirty="0" smtClean="0"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1115568" lvl="3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4800" b="1" dirty="0" smtClean="0">
                <a:latin typeface="Heiti SC Light" charset="-122"/>
                <a:ea typeface="Heiti SC Light" charset="-122"/>
                <a:cs typeface="Heiti SC Light" charset="-122"/>
              </a:rPr>
              <a:t>虽然喜欢，但是一定不买</a:t>
            </a:r>
            <a:endParaRPr lang="en-US" altLang="zh-CN" sz="4800" b="1" dirty="0"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1115568" lvl="3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4800" b="1" dirty="0">
                <a:latin typeface="Heiti SC Light" charset="-122"/>
                <a:ea typeface="Heiti SC Light" charset="-122"/>
                <a:cs typeface="Heiti SC Light" charset="-122"/>
              </a:rPr>
              <a:t>虽然喜欢，</a:t>
            </a:r>
            <a:r>
              <a:rPr lang="zh-CN" altLang="en-US" sz="4800" b="1" dirty="0" smtClean="0">
                <a:latin typeface="Heiti SC Light" charset="-122"/>
                <a:ea typeface="Heiti SC Light" charset="-122"/>
                <a:cs typeface="Heiti SC Light" charset="-122"/>
              </a:rPr>
              <a:t>但是不一定买</a:t>
            </a:r>
            <a:endParaRPr lang="en-US" altLang="zh-CN" sz="4800" b="1" dirty="0"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1115568" lvl="3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4800" b="1" dirty="0" smtClean="0">
                <a:latin typeface="Heiti SC Light" charset="-122"/>
                <a:ea typeface="Heiti SC Light" charset="-122"/>
                <a:cs typeface="Heiti SC Light" charset="-122"/>
              </a:rPr>
              <a:t>也许会买，</a:t>
            </a:r>
            <a:r>
              <a:rPr lang="zh-CN" altLang="en-US" sz="4800" b="1" dirty="0">
                <a:latin typeface="Heiti SC Light" charset="-122"/>
                <a:ea typeface="Heiti SC Light" charset="-122"/>
                <a:cs typeface="Heiti SC Light" charset="-122"/>
              </a:rPr>
              <a:t>也许不会</a:t>
            </a:r>
            <a:r>
              <a:rPr lang="zh-CN" altLang="en-US" sz="4800" b="1" dirty="0" smtClean="0">
                <a:latin typeface="Heiti SC Light" charset="-122"/>
                <a:ea typeface="Heiti SC Light" charset="-122"/>
                <a:cs typeface="Heiti SC Light" charset="-122"/>
              </a:rPr>
              <a:t>买</a:t>
            </a:r>
            <a:endParaRPr lang="en-US" altLang="zh-CN" sz="4800" b="1" dirty="0" smtClean="0">
              <a:latin typeface="Heiti SC Light" charset="-122"/>
              <a:ea typeface="Heiti SC Light" charset="-122"/>
              <a:cs typeface="Heiti SC Light" charset="-122"/>
            </a:endParaRPr>
          </a:p>
          <a:p>
            <a:endParaRPr lang="en-US" sz="1600" b="1"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读评论，判断态度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Make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Inferences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about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Commenter’s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Attitude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19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327456"/>
            <a:ext cx="9624684" cy="29198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16952" y="3972891"/>
            <a:ext cx="1230284" cy="764769"/>
          </a:xfrm>
          <a:prstGeom prst="ellipse">
            <a:avLst/>
          </a:prstGeom>
          <a:solidFill>
            <a:srgbClr val="FF0000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读评论，判断态度</a:t>
            </a:r>
            <a:r>
              <a:rPr lang="en-US" altLang="zh-CN" sz="4000" b="1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</a:t>
            </a:r>
            <a:r>
              <a:rPr lang="en-US" altLang="zh-CN" sz="3200" b="1" smtClean="0">
                <a:ea typeface="华文楷体"/>
                <a:cs typeface="华文楷体"/>
              </a:rPr>
              <a:t>Make</a:t>
            </a:r>
            <a:r>
              <a:rPr lang="zh-CN" altLang="en-US" sz="3200" b="1" smtClean="0">
                <a:ea typeface="华文楷体"/>
                <a:cs typeface="华文楷体"/>
              </a:rPr>
              <a:t> </a:t>
            </a:r>
            <a:r>
              <a:rPr lang="en-US" altLang="zh-CN" sz="3200" b="1" smtClean="0">
                <a:ea typeface="华文楷体"/>
                <a:cs typeface="华文楷体"/>
              </a:rPr>
              <a:t>Inferences</a:t>
            </a:r>
            <a:r>
              <a:rPr lang="zh-CN" altLang="en-US" sz="3200" b="1" smtClean="0">
                <a:ea typeface="华文楷体"/>
                <a:cs typeface="华文楷体"/>
              </a:rPr>
              <a:t> </a:t>
            </a:r>
            <a:r>
              <a:rPr lang="en-US" altLang="zh-CN" sz="3200" b="1" smtClean="0">
                <a:ea typeface="华文楷体"/>
                <a:cs typeface="华文楷体"/>
              </a:rPr>
              <a:t>about</a:t>
            </a:r>
            <a:r>
              <a:rPr lang="zh-CN" altLang="en-US" sz="3200" b="1" smtClean="0">
                <a:ea typeface="华文楷体"/>
                <a:cs typeface="华文楷体"/>
              </a:rPr>
              <a:t> </a:t>
            </a:r>
            <a:r>
              <a:rPr lang="en-US" altLang="zh-CN" sz="3200" b="1" smtClean="0">
                <a:ea typeface="华文楷体"/>
                <a:cs typeface="华文楷体"/>
              </a:rPr>
              <a:t>Commenter’s</a:t>
            </a:r>
            <a:r>
              <a:rPr lang="zh-CN" altLang="en-US" sz="3200" b="1" smtClean="0">
                <a:ea typeface="华文楷体"/>
                <a:cs typeface="华文楷体"/>
              </a:rPr>
              <a:t> </a:t>
            </a:r>
            <a:r>
              <a:rPr lang="en-US" altLang="zh-CN" sz="3200" b="1" smtClean="0">
                <a:ea typeface="华文楷体"/>
                <a:cs typeface="华文楷体"/>
              </a:rPr>
              <a:t>Attitude</a:t>
            </a:r>
            <a:r>
              <a:rPr lang="zh-CN" altLang="en-US" sz="3200" b="1" smtClean="0">
                <a:ea typeface="华文楷体"/>
                <a:cs typeface="华文楷体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987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880" y="1934634"/>
            <a:ext cx="10058400" cy="4023360"/>
          </a:xfrm>
        </p:spPr>
        <p:txBody>
          <a:bodyPr>
            <a:normAutofit fontScale="70000" lnSpcReduction="20000"/>
          </a:bodyPr>
          <a:lstStyle/>
          <a:p>
            <a:pPr marL="1115568" lvl="3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4800" b="1" dirty="0" smtClean="0">
                <a:latin typeface="Heiti SC Light" charset="-122"/>
                <a:ea typeface="Heiti SC Light" charset="-122"/>
                <a:cs typeface="Heiti SC Light" charset="-122"/>
              </a:rPr>
              <a:t>因为喜欢，所以一定买</a:t>
            </a:r>
            <a:endParaRPr lang="en-US" altLang="zh-CN" sz="4800" b="1" dirty="0" smtClean="0"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1115568" lvl="3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4800" b="1" dirty="0" smtClean="0">
                <a:latin typeface="Heiti SC Light" charset="-122"/>
                <a:ea typeface="Heiti SC Light" charset="-122"/>
                <a:cs typeface="Heiti SC Light" charset="-122"/>
              </a:rPr>
              <a:t>因为不喜欢</a:t>
            </a:r>
            <a:r>
              <a:rPr lang="zh-CN" altLang="en-US" sz="4800" b="1" dirty="0">
                <a:latin typeface="Heiti SC Light" charset="-122"/>
                <a:ea typeface="Heiti SC Light" charset="-122"/>
                <a:cs typeface="Heiti SC Light" charset="-122"/>
              </a:rPr>
              <a:t>，所以</a:t>
            </a:r>
            <a:r>
              <a:rPr lang="zh-CN" altLang="en-US" sz="4800" b="1" dirty="0" smtClean="0">
                <a:latin typeface="Heiti SC Light" charset="-122"/>
                <a:ea typeface="Heiti SC Light" charset="-122"/>
                <a:cs typeface="Heiti SC Light" charset="-122"/>
              </a:rPr>
              <a:t>一定不买</a:t>
            </a:r>
            <a:endParaRPr lang="en-US" altLang="zh-CN" sz="4800" b="1" dirty="0" smtClean="0"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1115568" lvl="3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4800" b="1" dirty="0" smtClean="0">
                <a:solidFill>
                  <a:srgbClr val="FF0000"/>
                </a:solidFill>
                <a:latin typeface="Heiti SC Light" charset="-122"/>
                <a:ea typeface="Heiti SC Light" charset="-122"/>
                <a:cs typeface="Heiti SC Light" charset="-122"/>
              </a:rPr>
              <a:t>虽然喜欢，但是一定不买</a:t>
            </a:r>
            <a:endParaRPr lang="en-US" altLang="zh-CN" sz="4800" b="1" dirty="0">
              <a:solidFill>
                <a:srgbClr val="FF0000"/>
              </a:solidFill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1115568" lvl="3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4800" b="1" dirty="0">
                <a:latin typeface="Heiti SC Light" charset="-122"/>
                <a:ea typeface="Heiti SC Light" charset="-122"/>
                <a:cs typeface="Heiti SC Light" charset="-122"/>
              </a:rPr>
              <a:t>虽然喜欢，</a:t>
            </a:r>
            <a:r>
              <a:rPr lang="zh-CN" altLang="en-US" sz="4800" b="1" dirty="0" smtClean="0">
                <a:latin typeface="Heiti SC Light" charset="-122"/>
                <a:ea typeface="Heiti SC Light" charset="-122"/>
                <a:cs typeface="Heiti SC Light" charset="-122"/>
              </a:rPr>
              <a:t>但是不一定买</a:t>
            </a:r>
            <a:endParaRPr lang="en-US" altLang="zh-CN" sz="4800" b="1" dirty="0">
              <a:latin typeface="Heiti SC Light" charset="-122"/>
              <a:ea typeface="Heiti SC Light" charset="-122"/>
              <a:cs typeface="Heiti SC Light" charset="-122"/>
            </a:endParaRPr>
          </a:p>
          <a:p>
            <a:pPr marL="1115568" lvl="3" indent="-457200">
              <a:lnSpc>
                <a:spcPct val="150000"/>
              </a:lnSpc>
              <a:buFont typeface="+mj-lt"/>
              <a:buAutoNum type="alphaLcParenR"/>
            </a:pPr>
            <a:r>
              <a:rPr lang="zh-CN" altLang="en-US" sz="4800" b="1" dirty="0" smtClean="0">
                <a:latin typeface="Heiti SC Light" charset="-122"/>
                <a:ea typeface="Heiti SC Light" charset="-122"/>
                <a:cs typeface="Heiti SC Light" charset="-122"/>
              </a:rPr>
              <a:t>也许会买，</a:t>
            </a:r>
            <a:r>
              <a:rPr lang="zh-CN" altLang="en-US" sz="4800" b="1" dirty="0">
                <a:latin typeface="Heiti SC Light" charset="-122"/>
                <a:ea typeface="Heiti SC Light" charset="-122"/>
                <a:cs typeface="Heiti SC Light" charset="-122"/>
              </a:rPr>
              <a:t>也许不会</a:t>
            </a:r>
            <a:r>
              <a:rPr lang="zh-CN" altLang="en-US" sz="4800" b="1" dirty="0" smtClean="0">
                <a:latin typeface="Heiti SC Light" charset="-122"/>
                <a:ea typeface="Heiti SC Light" charset="-122"/>
                <a:cs typeface="Heiti SC Light" charset="-122"/>
              </a:rPr>
              <a:t>买</a:t>
            </a:r>
            <a:endParaRPr lang="en-US" altLang="zh-CN" sz="4800" b="1" dirty="0" smtClean="0">
              <a:latin typeface="Heiti SC Light" charset="-122"/>
              <a:ea typeface="Heiti SC Light" charset="-122"/>
              <a:cs typeface="Heiti SC Light" charset="-122"/>
            </a:endParaRPr>
          </a:p>
          <a:p>
            <a:endParaRPr lang="en-US" sz="1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读评论，判断态度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Make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Inferences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about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Commenter’s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Attitude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9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204470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作文：</a:t>
            </a:r>
            <a:r>
              <a:rPr lang="zh-CN" altLang="en-US" sz="32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你会购买网红和朋友在朋友圈里推广的</a:t>
            </a:r>
            <a:r>
              <a:rPr lang="zh-CN" altLang="en-US" sz="32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手机吗</a:t>
            </a:r>
            <a:r>
              <a:rPr lang="zh-CN" altLang="en-US" sz="32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？</a:t>
            </a:r>
            <a:r>
              <a:rPr lang="zh-CN" altLang="en-US" sz="3200" dirty="0" smtClean="0"/>
              <a:t> </a:t>
            </a:r>
            <a:r>
              <a:rPr lang="en-US" altLang="zh-CN" sz="32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32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32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32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</a:t>
            </a:r>
            <a:r>
              <a:rPr lang="en-US" altLang="zh-CN" sz="2800" b="1" dirty="0" smtClean="0">
                <a:ea typeface="华文楷体"/>
                <a:cs typeface="华文楷体"/>
              </a:rPr>
              <a:t>Make</a:t>
            </a:r>
            <a:r>
              <a:rPr lang="zh-CN" altLang="en-US" sz="2800" b="1" dirty="0" smtClean="0">
                <a:ea typeface="华文楷体"/>
                <a:cs typeface="华文楷体"/>
              </a:rPr>
              <a:t> </a:t>
            </a:r>
            <a:r>
              <a:rPr lang="en-US" altLang="zh-CN" sz="2800" b="1" dirty="0" smtClean="0">
                <a:ea typeface="华文楷体"/>
                <a:cs typeface="华文楷体"/>
              </a:rPr>
              <a:t>a</a:t>
            </a:r>
            <a:r>
              <a:rPr lang="zh-CN" altLang="en-US" sz="2800" b="1" dirty="0" smtClean="0">
                <a:ea typeface="华文楷体"/>
                <a:cs typeface="华文楷体"/>
              </a:rPr>
              <a:t> </a:t>
            </a:r>
            <a:r>
              <a:rPr lang="en-US" altLang="zh-CN" sz="2800" b="1" dirty="0" smtClean="0">
                <a:ea typeface="华文楷体"/>
                <a:cs typeface="华文楷体"/>
              </a:rPr>
              <a:t>Post</a:t>
            </a:r>
            <a:r>
              <a:rPr lang="zh-CN" altLang="en-US" sz="2800" b="1" dirty="0" smtClean="0">
                <a:ea typeface="华文楷体"/>
                <a:cs typeface="华文楷体"/>
              </a:rPr>
              <a:t> </a:t>
            </a:r>
            <a:r>
              <a:rPr lang="en-US" altLang="zh-CN" sz="2800" b="1" dirty="0" smtClean="0">
                <a:ea typeface="华文楷体"/>
                <a:cs typeface="华文楷体"/>
              </a:rPr>
              <a:t>in</a:t>
            </a:r>
            <a:r>
              <a:rPr lang="zh-CN" altLang="en-US" sz="2800" b="1" dirty="0" smtClean="0">
                <a:ea typeface="华文楷体"/>
                <a:cs typeface="华文楷体"/>
              </a:rPr>
              <a:t> </a:t>
            </a:r>
            <a:r>
              <a:rPr lang="en-US" altLang="zh-CN" sz="2800" b="1" dirty="0" smtClean="0">
                <a:ea typeface="华文楷体"/>
                <a:cs typeface="华文楷体"/>
              </a:rPr>
              <a:t>WeChat</a:t>
            </a:r>
            <a:r>
              <a:rPr lang="zh-CN" altLang="en-US" sz="2800" b="1" dirty="0" smtClean="0">
                <a:ea typeface="华文楷体"/>
                <a:cs typeface="华文楷体"/>
              </a:rPr>
              <a:t> </a:t>
            </a:r>
            <a:r>
              <a:rPr lang="en-US" altLang="zh-CN" sz="2800" b="1" dirty="0" smtClean="0">
                <a:ea typeface="华文楷体"/>
                <a:cs typeface="华文楷体"/>
              </a:rPr>
              <a:t>Moments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92" y="2187574"/>
            <a:ext cx="10175214" cy="3616326"/>
          </a:xfrm>
        </p:spPr>
      </p:pic>
    </p:spTree>
    <p:extLst>
      <p:ext uri="{BB962C8B-B14F-4D97-AF65-F5344CB8AC3E}">
        <p14:creationId xmlns:p14="http://schemas.microsoft.com/office/powerpoint/2010/main" val="5292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75920"/>
            <a:ext cx="11575993" cy="5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845734"/>
            <a:ext cx="11137900" cy="4415366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q"/>
            </a:pPr>
            <a:r>
              <a:rPr lang="en-US" sz="1900" b="1" dirty="0" smtClean="0"/>
              <a:t> Interpretive </a:t>
            </a:r>
            <a:r>
              <a:rPr lang="en-US" sz="1900" b="1" dirty="0"/>
              <a:t>Reading Task</a:t>
            </a:r>
            <a:r>
              <a:rPr lang="en-US" sz="1900" dirty="0"/>
              <a:t>: Students will </a:t>
            </a:r>
            <a:r>
              <a:rPr lang="en-US" sz="1900" b="1" i="1" dirty="0">
                <a:solidFill>
                  <a:srgbClr val="FF0000"/>
                </a:solidFill>
              </a:rPr>
              <a:t>read, analyze, compare and contrast</a:t>
            </a:r>
            <a:r>
              <a:rPr lang="en-US" sz="1900" dirty="0"/>
              <a:t> two </a:t>
            </a:r>
            <a:r>
              <a:rPr lang="en-US" sz="1900" dirty="0" smtClean="0"/>
              <a:t>product </a:t>
            </a:r>
            <a:r>
              <a:rPr lang="en-US" sz="1900" dirty="0"/>
              <a:t>reviews in </a:t>
            </a:r>
            <a:r>
              <a:rPr lang="en-US" sz="1900" dirty="0" err="1" smtClean="0"/>
              <a:t>Weixin</a:t>
            </a:r>
            <a:r>
              <a:rPr lang="en-US" sz="1900" dirty="0" smtClean="0"/>
              <a:t> by a </a:t>
            </a:r>
            <a:r>
              <a:rPr lang="en-US" sz="1900" i="1" dirty="0" err="1"/>
              <a:t>wanghong</a:t>
            </a:r>
            <a:r>
              <a:rPr lang="en-US" sz="1900" dirty="0"/>
              <a:t> “Internet Celebrities” and by </a:t>
            </a:r>
            <a:r>
              <a:rPr lang="en-US" sz="1900" dirty="0" smtClean="0"/>
              <a:t>a friend in </a:t>
            </a:r>
            <a:r>
              <a:rPr lang="en-US" sz="1900" i="1" dirty="0" err="1" smtClean="0"/>
              <a:t>pengyou</a:t>
            </a:r>
            <a:r>
              <a:rPr lang="en-US" sz="1900" i="1" dirty="0" smtClean="0"/>
              <a:t> </a:t>
            </a:r>
            <a:r>
              <a:rPr lang="en-US" sz="1900" i="1" dirty="0" err="1"/>
              <a:t>quan</a:t>
            </a:r>
            <a:r>
              <a:rPr lang="en-US" sz="1900" dirty="0"/>
              <a:t> ‘Moments’ or ‘Friends’ Circle”. </a:t>
            </a:r>
          </a:p>
          <a:p>
            <a:pPr lvl="1">
              <a:buFont typeface="Arial" charset="0"/>
              <a:buChar char="•"/>
            </a:pPr>
            <a:r>
              <a:rPr lang="en-US" sz="1900" dirty="0"/>
              <a:t>Reading test [with questions explicitly identified]</a:t>
            </a:r>
          </a:p>
          <a:p>
            <a:pPr lvl="1">
              <a:buFont typeface="Arial" charset="0"/>
              <a:buChar char="•"/>
            </a:pPr>
            <a:r>
              <a:rPr lang="en-US" sz="1900" dirty="0"/>
              <a:t>Collect the test</a:t>
            </a:r>
          </a:p>
          <a:p>
            <a:pPr lvl="1">
              <a:buFont typeface="Arial" charset="0"/>
              <a:buChar char="•"/>
            </a:pPr>
            <a:r>
              <a:rPr lang="en-US" sz="1900" dirty="0"/>
              <a:t>Provide some feedback to move to the 2</a:t>
            </a:r>
            <a:r>
              <a:rPr lang="en-US" sz="1900" baseline="30000" dirty="0"/>
              <a:t>nd</a:t>
            </a:r>
            <a:r>
              <a:rPr lang="en-US" sz="1900" dirty="0"/>
              <a:t> </a:t>
            </a:r>
            <a:r>
              <a:rPr lang="en-US" sz="1900" dirty="0" smtClean="0"/>
              <a:t>task</a:t>
            </a:r>
            <a:r>
              <a:rPr lang="en-US" sz="1900" dirty="0"/>
              <a:t> </a:t>
            </a:r>
          </a:p>
          <a:p>
            <a:pPr>
              <a:buFont typeface="Wingdings" charset="2"/>
              <a:buChar char="q"/>
            </a:pPr>
            <a:r>
              <a:rPr lang="en-US" sz="1900" b="1" dirty="0" smtClean="0"/>
              <a:t> Interpersonal T	ask</a:t>
            </a:r>
            <a:r>
              <a:rPr lang="en-US" sz="1900" dirty="0"/>
              <a:t>: Based on the reading, students will use critical thinking skills to </a:t>
            </a:r>
            <a:r>
              <a:rPr lang="en-US" sz="1900" b="1" i="1" dirty="0">
                <a:solidFill>
                  <a:srgbClr val="FF0000"/>
                </a:solidFill>
              </a:rPr>
              <a:t>discuss and </a:t>
            </a:r>
            <a:r>
              <a:rPr lang="en-US" sz="1900" b="1" i="1" dirty="0" smtClean="0">
                <a:solidFill>
                  <a:srgbClr val="FF0000"/>
                </a:solidFill>
              </a:rPr>
              <a:t>evaluate as a group</a:t>
            </a:r>
            <a:r>
              <a:rPr lang="en-US" sz="1900" dirty="0" smtClean="0"/>
              <a:t> </a:t>
            </a:r>
            <a:r>
              <a:rPr lang="en-US" sz="1900" dirty="0"/>
              <a:t>the pros and cons of these reviews.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Discussion, negotiation, supplement</a:t>
            </a:r>
          </a:p>
          <a:p>
            <a:pPr lvl="1">
              <a:buFont typeface="Arial" charset="0"/>
              <a:buChar char="•"/>
            </a:pPr>
            <a:r>
              <a:rPr lang="en-US" altLang="zh-CN" sz="1900" dirty="0" smtClean="0"/>
              <a:t>Make</a:t>
            </a:r>
            <a:r>
              <a:rPr lang="zh-CN" altLang="en-US" sz="1900" dirty="0" smtClean="0"/>
              <a:t> </a:t>
            </a:r>
            <a:r>
              <a:rPr lang="en-US" altLang="zh-CN" sz="1900" dirty="0" smtClean="0"/>
              <a:t>inferences</a:t>
            </a:r>
            <a:r>
              <a:rPr lang="zh-CN" altLang="en-US" sz="1900" dirty="0" smtClean="0"/>
              <a:t> </a:t>
            </a:r>
            <a:r>
              <a:rPr lang="en-US" altLang="zh-CN" sz="1900" dirty="0" smtClean="0"/>
              <a:t>from</a:t>
            </a:r>
            <a:r>
              <a:rPr lang="zh-CN" altLang="en-US" sz="1900" dirty="0" smtClean="0"/>
              <a:t> </a:t>
            </a:r>
            <a:r>
              <a:rPr lang="en-US" altLang="zh-CN" sz="1900" dirty="0" smtClean="0"/>
              <a:t>the</a:t>
            </a:r>
            <a:r>
              <a:rPr lang="zh-CN" altLang="en-US" sz="1900" dirty="0" smtClean="0"/>
              <a:t> </a:t>
            </a:r>
            <a:r>
              <a:rPr lang="en-US" altLang="zh-CN" sz="1900" dirty="0" smtClean="0"/>
              <a:t>texts</a:t>
            </a:r>
            <a:endParaRPr lang="en-US" sz="1900" dirty="0" smtClean="0"/>
          </a:p>
          <a:p>
            <a:pPr>
              <a:buFont typeface="Wingdings" charset="2"/>
              <a:buChar char="q"/>
            </a:pPr>
            <a:r>
              <a:rPr lang="en-US" sz="1900" b="1" dirty="0" smtClean="0"/>
              <a:t> Presentational Writing Task</a:t>
            </a:r>
            <a:r>
              <a:rPr lang="en-US" sz="1900" dirty="0" smtClean="0"/>
              <a:t>: Students will </a:t>
            </a:r>
            <a:r>
              <a:rPr lang="en-US" sz="1900" b="1" i="1" dirty="0" smtClean="0">
                <a:solidFill>
                  <a:srgbClr val="FF0000"/>
                </a:solidFill>
              </a:rPr>
              <a:t>explain their decisions in writing</a:t>
            </a:r>
            <a:r>
              <a:rPr lang="en-US" sz="1900" dirty="0" smtClean="0"/>
              <a:t>, integrating what they have read and discussed throughout the unit into the explanation.</a:t>
            </a:r>
          </a:p>
          <a:p>
            <a:pPr lvl="1">
              <a:buFont typeface="Arial" charset="0"/>
              <a:buChar char="•"/>
            </a:pPr>
            <a:r>
              <a:rPr lang="en-US" sz="1900" dirty="0" smtClean="0"/>
              <a:t>Organization</a:t>
            </a:r>
            <a:r>
              <a:rPr lang="en-US" sz="1900" dirty="0"/>
              <a:t>: integrate the summaries of the main text, the parallel reading, </a:t>
            </a:r>
            <a:r>
              <a:rPr lang="en-US" sz="1900" dirty="0" smtClean="0"/>
              <a:t>and the </a:t>
            </a:r>
            <a:r>
              <a:rPr lang="en-US" sz="1900" dirty="0"/>
              <a:t>class discussion </a:t>
            </a:r>
            <a:r>
              <a:rPr lang="en-US" sz="1900" dirty="0" smtClean="0"/>
              <a:t>into </a:t>
            </a:r>
            <a:r>
              <a:rPr lang="en-US" sz="1900" dirty="0"/>
              <a:t>writing</a:t>
            </a:r>
          </a:p>
          <a:p>
            <a:pPr lvl="1">
              <a:buFont typeface="Arial" charset="0"/>
              <a:buChar char="•"/>
            </a:pPr>
            <a:r>
              <a:rPr lang="en-US" altLang="zh-CN" sz="1900" dirty="0" smtClean="0"/>
              <a:t>Grading</a:t>
            </a:r>
            <a:r>
              <a:rPr lang="zh-CN" altLang="en-US" sz="1900" dirty="0" smtClean="0"/>
              <a:t> </a:t>
            </a:r>
            <a:r>
              <a:rPr lang="en-US" altLang="zh-CN" sz="1900" dirty="0"/>
              <a:t>r</a:t>
            </a:r>
            <a:r>
              <a:rPr lang="en-US" sz="1900" dirty="0" smtClean="0"/>
              <a:t>ubric</a:t>
            </a:r>
            <a:r>
              <a:rPr lang="en-US" altLang="zh-CN" sz="1900" dirty="0" smtClean="0"/>
              <a:t>s</a:t>
            </a:r>
            <a:r>
              <a:rPr lang="en-US" sz="1900" dirty="0" smtClean="0"/>
              <a:t> </a:t>
            </a:r>
            <a:r>
              <a:rPr lang="en-US" altLang="zh-CN" sz="1900" dirty="0" smtClean="0"/>
              <a:t>for</a:t>
            </a:r>
            <a:r>
              <a:rPr lang="zh-CN" altLang="en-US" sz="1900" dirty="0" smtClean="0"/>
              <a:t> </a:t>
            </a:r>
            <a:r>
              <a:rPr lang="en-US" altLang="zh-CN" sz="1900" dirty="0" smtClean="0"/>
              <a:t>the</a:t>
            </a:r>
            <a:r>
              <a:rPr lang="en-US" sz="1900" dirty="0" smtClean="0"/>
              <a:t> writing</a:t>
            </a:r>
            <a:r>
              <a:rPr lang="zh-CN" altLang="en-US" sz="1900" dirty="0" smtClean="0"/>
              <a:t> </a:t>
            </a:r>
            <a:r>
              <a:rPr lang="en-US" altLang="zh-CN" sz="1900" dirty="0" smtClean="0"/>
              <a:t>task</a:t>
            </a:r>
            <a:endParaRPr lang="en-US" sz="1900" dirty="0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综合性能力评估 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IPA</a:t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3200" b="1" dirty="0" smtClean="0">
                <a:ea typeface="华文楷体"/>
                <a:cs typeface="华文楷体"/>
              </a:rPr>
              <a:t>Summative Assessment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(IPA)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631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你是中文四年级的留学生，这个学期在中国做交换学生。在留学期间，你发现在中国</a:t>
            </a:r>
            <a:r>
              <a:rPr lang="zh-CN" altLang="en-US" sz="2800" b="1" u="sng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社交媒体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非常受欢迎，例如，</a:t>
            </a:r>
            <a:r>
              <a:rPr lang="zh-CN" altLang="en-US" sz="2800" b="1" u="sng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微信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可以用来打电话、记日记、买电影票、转账、浏览餐馆</a:t>
            </a:r>
            <a:r>
              <a:rPr lang="en-US" sz="2800" dirty="0">
                <a:latin typeface="STKaiti" charset="-122"/>
                <a:ea typeface="STKaiti" charset="-122"/>
                <a:cs typeface="STKaiti" charset="-122"/>
              </a:rPr>
              <a:t>/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购物评论，分享照片等。你的中国朋友告诉你，社交购物的魅力无人可挡，而且让生活变得更方便。你的中国朋友都很喜欢在网上购物，特别是通过</a:t>
            </a:r>
            <a:r>
              <a:rPr lang="zh-CN" altLang="en-US" sz="2800" b="1" u="sng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朋友圈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购物，对此，你抱有怀疑的态度。你的旧手机已经用了</a:t>
            </a:r>
            <a:r>
              <a:rPr lang="en-US" sz="2800" dirty="0">
                <a:latin typeface="STKaiti" charset="-122"/>
                <a:ea typeface="STKaiti" charset="-122"/>
                <a:cs typeface="STKaiti" charset="-122"/>
              </a:rPr>
              <a:t>3 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年了，中国的手机选择很多，你想回国前换一个新的手机。今天你在刷</a:t>
            </a:r>
            <a:r>
              <a:rPr lang="zh-CN" altLang="en-US" sz="2800" b="1" u="sng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微信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的时候，看到自己的朋友和</a:t>
            </a:r>
            <a:r>
              <a:rPr lang="zh-CN" altLang="en-US" sz="2800" b="1" u="sng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网红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在分别</a:t>
            </a:r>
            <a:r>
              <a:rPr lang="zh-CN" altLang="en-US" sz="2800" b="1" u="sng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推广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不同的手机</a:t>
            </a:r>
            <a:r>
              <a:rPr lang="zh-CN" altLang="en-US" sz="2800" b="1" u="sng" dirty="0">
                <a:solidFill>
                  <a:srgbClr val="FF0000"/>
                </a:solidFill>
                <a:latin typeface="STKaiti" charset="-122"/>
                <a:ea typeface="STKaiti" charset="-122"/>
                <a:cs typeface="STKaiti" charset="-122"/>
              </a:rPr>
              <a:t>产品</a:t>
            </a:r>
            <a:r>
              <a:rPr lang="zh-CN" altLang="en-US" sz="2800" dirty="0">
                <a:latin typeface="STKaiti" charset="-122"/>
                <a:ea typeface="STKaiti" charset="-122"/>
                <a:cs typeface="STKaiti" charset="-122"/>
              </a:rPr>
              <a:t>，而且还有评论。你很感兴趣，马上就读起下面的两个广告来</a:t>
            </a:r>
            <a:r>
              <a:rPr lang="en-US" altLang="zh-CN" sz="2800" dirty="0">
                <a:latin typeface="STKaiti" charset="-122"/>
                <a:ea typeface="STKaiti" charset="-122"/>
                <a:cs typeface="STKaiti" charset="-122"/>
              </a:rPr>
              <a:t>……</a:t>
            </a:r>
          </a:p>
          <a:p>
            <a:endParaRPr lang="en-US" sz="2800" dirty="0">
              <a:latin typeface="STKaiti" charset="-122"/>
              <a:ea typeface="STKaiti" charset="-122"/>
              <a:cs typeface="STKaiti" charset="-122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情境 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3200" b="1" dirty="0" smtClean="0">
                <a:ea typeface="华文楷体"/>
                <a:cs typeface="华文楷体"/>
              </a:rPr>
              <a:t>Scenario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193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74" y="5666173"/>
            <a:ext cx="4009817" cy="7200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zh-CN" altLang="en-US" sz="3600" b="1" smtClean="0">
                <a:solidFill>
                  <a:schemeClr val="accent2">
                    <a:lumMod val="75000"/>
                  </a:schemeClr>
                </a:solidFill>
              </a:rPr>
              <a:t>你的朋友</a:t>
            </a: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圈  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👬</a:t>
            </a:r>
            <a:r>
              <a:rPr lang="zh-CN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👬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👬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67" y="541010"/>
            <a:ext cx="5147473" cy="500903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9" y="8865"/>
            <a:ext cx="5135863" cy="5552286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33" y="8865"/>
            <a:ext cx="5031694" cy="523280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7270847" y="5616525"/>
            <a:ext cx="2603716" cy="720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网红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10" y="5698468"/>
            <a:ext cx="1176686" cy="569364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207657" y="5625393"/>
            <a:ext cx="4168185" cy="76368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366025" y="886968"/>
            <a:ext cx="1892221" cy="4719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70847" y="1079500"/>
            <a:ext cx="1581053" cy="457200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829066" y="5632530"/>
            <a:ext cx="2582487" cy="759710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4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075669"/>
              </p:ext>
            </p:extLst>
          </p:nvPr>
        </p:nvGraphicFramePr>
        <p:xfrm>
          <a:off x="0" y="1828799"/>
          <a:ext cx="12192000" cy="449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011"/>
                <a:gridCol w="4512516"/>
                <a:gridCol w="4791473"/>
              </a:tblGrid>
              <a:tr h="821284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小米</a:t>
                      </a:r>
                      <a:r>
                        <a:rPr lang="en-US" altLang="zh-CN" sz="3200" b="1" dirty="0" smtClean="0"/>
                        <a:t>MI</a:t>
                      </a:r>
                      <a:r>
                        <a:rPr lang="zh-CN" altLang="en-US" sz="3200" b="1" baseline="0" dirty="0" smtClean="0"/>
                        <a:t> </a:t>
                      </a:r>
                      <a:r>
                        <a:rPr lang="en-US" altLang="zh-CN" sz="3200" b="1" baseline="0" dirty="0" smtClean="0"/>
                        <a:t>6</a:t>
                      </a:r>
                      <a:r>
                        <a:rPr lang="zh-CN" altLang="en-US" sz="3200" b="1" baseline="0" dirty="0" smtClean="0"/>
                        <a:t>智能手机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dirty="0" smtClean="0"/>
                        <a:t>华为</a:t>
                      </a:r>
                      <a:r>
                        <a:rPr lang="en-US" altLang="zh-CN" sz="3200" b="1" dirty="0" smtClean="0"/>
                        <a:t>Mate</a:t>
                      </a:r>
                      <a:r>
                        <a:rPr lang="zh-CN" altLang="en-US" sz="3200" b="1" dirty="0" smtClean="0"/>
                        <a:t> </a:t>
                      </a:r>
                      <a:r>
                        <a:rPr lang="en-US" altLang="zh-CN" sz="3200" b="1" dirty="0" smtClean="0"/>
                        <a:t>9</a:t>
                      </a:r>
                      <a:r>
                        <a:rPr lang="zh-CN" altLang="en-US" sz="3200" b="1" dirty="0" smtClean="0"/>
                        <a:t>智能手机</a:t>
                      </a:r>
                      <a:endParaRPr lang="en-US" sz="3200" b="1" dirty="0" smtClean="0"/>
                    </a:p>
                  </a:txBody>
                  <a:tcPr anchor="ctr"/>
                </a:tc>
              </a:tr>
              <a:tr h="733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价格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</a:tr>
              <a:tr h="733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内存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</a:tr>
              <a:tr h="733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屏幕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</a:tr>
              <a:tr h="733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电池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</a:tr>
              <a:tr h="733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拍照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比较手机的性价比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3200" b="1" dirty="0" smtClean="0">
                <a:ea typeface="华文楷体"/>
                <a:cs typeface="华文楷体"/>
              </a:rPr>
              <a:t>Compare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the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Two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Mobile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Phones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04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58" y="5637117"/>
            <a:ext cx="3164952" cy="7200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朋友圈  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👬</a:t>
            </a:r>
            <a:r>
              <a:rPr lang="zh-CN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👬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👬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67" y="541010"/>
            <a:ext cx="5147473" cy="500903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9" y="8865"/>
            <a:ext cx="5135863" cy="5552286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33" y="8865"/>
            <a:ext cx="5031694" cy="523280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7270847" y="5616525"/>
            <a:ext cx="2603716" cy="720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网红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10" y="5698468"/>
            <a:ext cx="1176686" cy="569364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3035300" y="886968"/>
            <a:ext cx="1615237" cy="4719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127600" y="3248516"/>
            <a:ext cx="1581053" cy="457200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59210551"/>
              </p:ext>
            </p:extLst>
          </p:nvPr>
        </p:nvGraphicFramePr>
        <p:xfrm>
          <a:off x="0" y="1828800"/>
          <a:ext cx="12192000" cy="449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8011"/>
                <a:gridCol w="4512516"/>
                <a:gridCol w="4791473"/>
              </a:tblGrid>
              <a:tr h="821284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小米</a:t>
                      </a:r>
                      <a:r>
                        <a:rPr lang="en-US" altLang="zh-CN" sz="3200" b="1" dirty="0" smtClean="0"/>
                        <a:t>MI</a:t>
                      </a:r>
                      <a:r>
                        <a:rPr lang="zh-CN" altLang="en-US" sz="3200" b="1" baseline="0" dirty="0" smtClean="0"/>
                        <a:t> </a:t>
                      </a:r>
                      <a:r>
                        <a:rPr lang="en-US" altLang="zh-CN" sz="3200" b="1" baseline="0" dirty="0" smtClean="0"/>
                        <a:t>6</a:t>
                      </a:r>
                      <a:r>
                        <a:rPr lang="zh-CN" altLang="en-US" sz="3200" b="1" baseline="0" dirty="0" smtClean="0"/>
                        <a:t>智能手机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dirty="0" smtClean="0"/>
                        <a:t>华为</a:t>
                      </a:r>
                      <a:r>
                        <a:rPr lang="en-US" altLang="zh-CN" sz="3200" b="1" dirty="0" smtClean="0"/>
                        <a:t>Mate</a:t>
                      </a:r>
                      <a:r>
                        <a:rPr lang="zh-CN" altLang="en-US" sz="3200" b="1" dirty="0" smtClean="0"/>
                        <a:t> </a:t>
                      </a:r>
                      <a:r>
                        <a:rPr lang="en-US" altLang="zh-CN" sz="3200" b="1" dirty="0" smtClean="0"/>
                        <a:t>9</a:t>
                      </a:r>
                      <a:r>
                        <a:rPr lang="zh-CN" altLang="en-US" sz="3200" b="1" dirty="0" smtClean="0"/>
                        <a:t>智能手机</a:t>
                      </a:r>
                      <a:endParaRPr lang="en-US" sz="3200" b="1" dirty="0" smtClean="0"/>
                    </a:p>
                  </a:txBody>
                  <a:tcPr anchor="ctr"/>
                </a:tc>
              </a:tr>
              <a:tr h="733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价格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/>
                        <a:t>¥2999</a:t>
                      </a:r>
                      <a:endParaRPr lang="en-US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/>
                        <a:t>¥3699</a:t>
                      </a:r>
                      <a:endParaRPr lang="en-US" sz="3200" b="0" dirty="0"/>
                    </a:p>
                  </a:txBody>
                  <a:tcPr anchor="ctr"/>
                </a:tc>
              </a:tr>
              <a:tr h="733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内存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</a:tr>
              <a:tr h="733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屏幕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</a:tr>
              <a:tr h="733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电池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</a:tr>
              <a:tr h="733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拍照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比较手机的性价比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3200" b="1" dirty="0" smtClean="0">
                <a:ea typeface="华文楷体"/>
                <a:cs typeface="华文楷体"/>
              </a:rPr>
              <a:t>Compare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the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Two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Mobile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Phones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92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022691"/>
              </p:ext>
            </p:extLst>
          </p:nvPr>
        </p:nvGraphicFramePr>
        <p:xfrm>
          <a:off x="1096963" y="1846263"/>
          <a:ext cx="10058400" cy="449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609"/>
                <a:gridCol w="3722826"/>
                <a:gridCol w="3952965"/>
              </a:tblGrid>
              <a:tr h="821284">
                <a:tc>
                  <a:txBody>
                    <a:bodyPr/>
                    <a:lstStyle/>
                    <a:p>
                      <a:pPr algn="ctr"/>
                      <a:endParaRPr lang="en-US" sz="3200" b="1" dirty="0"/>
                    </a:p>
                  </a:txBody>
                  <a:tcPr marL="75438" marR="75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小米</a:t>
                      </a:r>
                      <a:r>
                        <a:rPr lang="en-US" altLang="zh-CN" sz="3200" b="1" dirty="0" smtClean="0"/>
                        <a:t>MI</a:t>
                      </a:r>
                      <a:r>
                        <a:rPr lang="zh-CN" altLang="en-US" sz="3200" b="1" baseline="0" dirty="0" smtClean="0"/>
                        <a:t> </a:t>
                      </a:r>
                      <a:r>
                        <a:rPr lang="en-US" altLang="zh-CN" sz="3200" b="1" baseline="0" dirty="0" smtClean="0"/>
                        <a:t>6</a:t>
                      </a:r>
                      <a:r>
                        <a:rPr lang="zh-CN" altLang="en-US" sz="3200" b="1" baseline="0" dirty="0" smtClean="0"/>
                        <a:t>智能手机</a:t>
                      </a:r>
                      <a:endParaRPr lang="en-US" sz="3200" b="1" dirty="0"/>
                    </a:p>
                  </a:txBody>
                  <a:tcPr marL="75438" marR="7543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3200" b="1" dirty="0" smtClean="0"/>
                        <a:t>华为</a:t>
                      </a:r>
                      <a:r>
                        <a:rPr lang="en-US" altLang="zh-CN" sz="3200" b="1" dirty="0" smtClean="0"/>
                        <a:t>Mate</a:t>
                      </a:r>
                      <a:r>
                        <a:rPr lang="zh-CN" altLang="en-US" sz="3200" b="1" dirty="0" smtClean="0"/>
                        <a:t> </a:t>
                      </a:r>
                      <a:r>
                        <a:rPr lang="en-US" altLang="zh-CN" sz="3200" b="1" dirty="0" smtClean="0"/>
                        <a:t>9</a:t>
                      </a:r>
                      <a:r>
                        <a:rPr lang="zh-CN" altLang="en-US" sz="3200" b="1" dirty="0" smtClean="0"/>
                        <a:t>智能手机</a:t>
                      </a:r>
                      <a:endParaRPr lang="en-US" sz="3200" b="1" dirty="0" smtClean="0"/>
                    </a:p>
                  </a:txBody>
                  <a:tcPr marL="75438" marR="75438" anchor="ctr"/>
                </a:tc>
              </a:tr>
              <a:tr h="733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价格</a:t>
                      </a:r>
                      <a:endParaRPr lang="en-US" sz="3200" b="1" dirty="0"/>
                    </a:p>
                  </a:txBody>
                  <a:tcPr marL="75438" marR="75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/>
                        <a:t>¥2999</a:t>
                      </a:r>
                      <a:endParaRPr lang="en-US" sz="3200" b="0" dirty="0"/>
                    </a:p>
                  </a:txBody>
                  <a:tcPr marL="75438" marR="75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/>
                        <a:t>¥3699</a:t>
                      </a:r>
                      <a:endParaRPr lang="en-US" sz="3200" b="0" dirty="0"/>
                    </a:p>
                  </a:txBody>
                  <a:tcPr marL="75438" marR="75438" anchor="ctr"/>
                </a:tc>
              </a:tr>
              <a:tr h="733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内存</a:t>
                      </a:r>
                      <a:endParaRPr lang="en-US" sz="3200" b="1" dirty="0"/>
                    </a:p>
                  </a:txBody>
                  <a:tcPr marL="75438" marR="75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/>
                        <a:t>6GB</a:t>
                      </a:r>
                      <a:r>
                        <a:rPr lang="zh-CN" altLang="en-US" sz="3200" b="0" dirty="0" smtClean="0"/>
                        <a:t>＋</a:t>
                      </a:r>
                      <a:r>
                        <a:rPr lang="en-US" altLang="zh-CN" sz="3200" b="0" dirty="0" smtClean="0"/>
                        <a:t>128GB</a:t>
                      </a:r>
                      <a:endParaRPr lang="en-US" sz="3200" b="0" dirty="0"/>
                    </a:p>
                  </a:txBody>
                  <a:tcPr marL="75438" marR="75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/>
                        <a:t>64GB</a:t>
                      </a:r>
                      <a:endParaRPr lang="en-US" sz="3200" b="0" dirty="0"/>
                    </a:p>
                  </a:txBody>
                  <a:tcPr marL="75438" marR="75438" anchor="ctr"/>
                </a:tc>
              </a:tr>
              <a:tr h="733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屏幕</a:t>
                      </a:r>
                      <a:endParaRPr lang="en-US" sz="3200" b="1" dirty="0"/>
                    </a:p>
                  </a:txBody>
                  <a:tcPr marL="75438" marR="75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/>
                        <a:t>5.15</a:t>
                      </a:r>
                      <a:r>
                        <a:rPr lang="zh-CN" altLang="en-US" sz="3200" b="0" dirty="0" smtClean="0"/>
                        <a:t>寸</a:t>
                      </a:r>
                      <a:endParaRPr lang="en-US" sz="3200" b="0" dirty="0"/>
                    </a:p>
                  </a:txBody>
                  <a:tcPr marL="75438" marR="75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/>
                        <a:t>4.7</a:t>
                      </a:r>
                      <a:r>
                        <a:rPr lang="zh-CN" altLang="en-US" sz="3200" b="0" dirty="0" smtClean="0"/>
                        <a:t>英寸</a:t>
                      </a:r>
                      <a:endParaRPr lang="en-US" sz="3200" b="0" dirty="0"/>
                    </a:p>
                  </a:txBody>
                  <a:tcPr marL="75438" marR="75438" anchor="ctr"/>
                </a:tc>
              </a:tr>
              <a:tr h="733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电池</a:t>
                      </a:r>
                      <a:endParaRPr lang="en-US" sz="3200" b="1" dirty="0"/>
                    </a:p>
                  </a:txBody>
                  <a:tcPr marL="75438" marR="75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/>
                        <a:t>3350</a:t>
                      </a:r>
                      <a:r>
                        <a:rPr lang="zh-CN" altLang="en-US" sz="3200" b="0" dirty="0" smtClean="0"/>
                        <a:t> </a:t>
                      </a:r>
                      <a:r>
                        <a:rPr lang="en-US" altLang="zh-CN" sz="3200" b="0" dirty="0" err="1" smtClean="0"/>
                        <a:t>mAH</a:t>
                      </a:r>
                      <a:endParaRPr lang="en-US" sz="3200" b="0" dirty="0"/>
                    </a:p>
                  </a:txBody>
                  <a:tcPr marL="75438" marR="75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/>
                        <a:t>6000</a:t>
                      </a:r>
                      <a:r>
                        <a:rPr lang="zh-CN" altLang="en-US" sz="3200" b="0" dirty="0" smtClean="0"/>
                        <a:t> </a:t>
                      </a:r>
                      <a:r>
                        <a:rPr lang="en-US" altLang="zh-CN" sz="3200" b="0" dirty="0" err="1" smtClean="0"/>
                        <a:t>mAH</a:t>
                      </a:r>
                      <a:endParaRPr lang="en-US" sz="3200" b="0" dirty="0"/>
                    </a:p>
                  </a:txBody>
                  <a:tcPr marL="75438" marR="75438" anchor="ctr"/>
                </a:tc>
              </a:tr>
              <a:tr h="7339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/>
                        <a:t>拍照</a:t>
                      </a:r>
                      <a:endParaRPr lang="en-US" sz="3200" b="1" dirty="0"/>
                    </a:p>
                  </a:txBody>
                  <a:tcPr marL="75438" marR="75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/>
                        <a:t>12</a:t>
                      </a:r>
                      <a:r>
                        <a:rPr lang="zh-CN" altLang="en-US" sz="3200" b="0" dirty="0" smtClean="0"/>
                        <a:t> </a:t>
                      </a:r>
                      <a:r>
                        <a:rPr lang="en-US" altLang="zh-CN" sz="3200" b="0" dirty="0" smtClean="0"/>
                        <a:t>MB</a:t>
                      </a:r>
                      <a:endParaRPr lang="en-US" sz="3200" b="0" dirty="0"/>
                    </a:p>
                  </a:txBody>
                  <a:tcPr marL="75438" marR="754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/>
                        <a:t>8</a:t>
                      </a:r>
                      <a:r>
                        <a:rPr lang="zh-CN" altLang="en-US" sz="3200" b="0" dirty="0" smtClean="0"/>
                        <a:t> </a:t>
                      </a:r>
                      <a:r>
                        <a:rPr lang="en-US" altLang="zh-CN" sz="3200" b="0" dirty="0" smtClean="0"/>
                        <a:t>MB</a:t>
                      </a:r>
                      <a:endParaRPr lang="en-US" sz="3200" b="0" dirty="0"/>
                    </a:p>
                  </a:txBody>
                  <a:tcPr marL="75438" marR="75438" anchor="ctr"/>
                </a:tc>
              </a:tr>
            </a:tbl>
          </a:graphicData>
        </a:graphic>
      </p:graphicFrame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比较手机的性价比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3200" b="1" dirty="0" smtClean="0">
                <a:ea typeface="华文楷体"/>
                <a:cs typeface="华文楷体"/>
              </a:rPr>
              <a:t>Compare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the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Two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Mobile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Phones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4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>
            <p:extLst/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Grp="1" noRot="1" noChangeAspect="1" noMove="1" noResize="1" noEditPoints="1" noAdjustHandles="1" noChangeArrowheads="1" noChangeShapeType="1" noTextEdit="1"/>
          </p:cNvSpPr>
          <p:nvPr>
            <p:extLst/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458" y="5637117"/>
            <a:ext cx="3164952" cy="7200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朋友圈  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👬</a:t>
            </a:r>
            <a:r>
              <a:rPr lang="zh-CN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👬</a:t>
            </a: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👬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67" y="541010"/>
            <a:ext cx="5147473" cy="500903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9" y="8865"/>
            <a:ext cx="5135863" cy="5552286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33" y="8865"/>
            <a:ext cx="5031694" cy="523280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7270847" y="5616525"/>
            <a:ext cx="2603716" cy="720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网红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10" y="5698468"/>
            <a:ext cx="1176686" cy="56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1688</TotalTime>
  <Words>833</Words>
  <Application>Microsoft Macintosh PowerPoint</Application>
  <PresentationFormat>Widescreen</PresentationFormat>
  <Paragraphs>133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Calibri</vt:lpstr>
      <vt:lpstr>Calibri Light</vt:lpstr>
      <vt:lpstr>Heiti SC Light</vt:lpstr>
      <vt:lpstr>Kaiti SC</vt:lpstr>
      <vt:lpstr>Kaiti TC</vt:lpstr>
      <vt:lpstr>STKaiti</vt:lpstr>
      <vt:lpstr>Wingdings</vt:lpstr>
      <vt:lpstr>华文楷体</vt:lpstr>
      <vt:lpstr>宋体</vt:lpstr>
      <vt:lpstr>Arial</vt:lpstr>
      <vt:lpstr>Retrospect</vt:lpstr>
      <vt:lpstr>Phase 5: Evaluate</vt:lpstr>
      <vt:lpstr>综合性能力评估 IPA       Summative Assessment (IPA)</vt:lpstr>
      <vt:lpstr>情境  Scenario</vt:lpstr>
      <vt:lpstr>你的朋友圈  👬👬👬</vt:lpstr>
      <vt:lpstr>比较手机的性价比       Compare the Two Mobile Phones</vt:lpstr>
      <vt:lpstr>朋友圈  👬👬👬</vt:lpstr>
      <vt:lpstr>比较手机的性价比       Compare the Two Mobile Phones</vt:lpstr>
      <vt:lpstr>比较手机的性价比       Compare the Two Mobile Phones</vt:lpstr>
      <vt:lpstr>朋友圈  👬👬👬</vt:lpstr>
      <vt:lpstr>PowerPoint Presentation</vt:lpstr>
      <vt:lpstr>小组讨论：最好的答案       Discussion: Best Answer</vt:lpstr>
      <vt:lpstr>朋友圈  👬👬👬</vt:lpstr>
      <vt:lpstr>小组讨论：对比两个手机       Discussion: Compare the Two Mobile Phones</vt:lpstr>
      <vt:lpstr>PowerPoint Presentation</vt:lpstr>
      <vt:lpstr>读评论，判断态度     Make Inferences about Commenter’s Attitude </vt:lpstr>
      <vt:lpstr>PowerPoint Presentation</vt:lpstr>
      <vt:lpstr>PowerPoint Presentation</vt:lpstr>
      <vt:lpstr>作文：你会购买网红和朋友在朋友圈里推广的手机吗？      Make a Post in WeChat Moments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Read-On: Holy Cross Startalk </dc:title>
  <dc:creator>Microsoft Office User</dc:creator>
  <cp:lastModifiedBy>Meng Yeh</cp:lastModifiedBy>
  <cp:revision>190</cp:revision>
  <cp:lastPrinted>2017-08-02T12:22:50Z</cp:lastPrinted>
  <dcterms:created xsi:type="dcterms:W3CDTF">2017-07-22T14:16:28Z</dcterms:created>
  <dcterms:modified xsi:type="dcterms:W3CDTF">2017-12-10T04:48:08Z</dcterms:modified>
</cp:coreProperties>
</file>